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1"/>
  </p:notesMasterIdLst>
  <p:handoutMasterIdLst>
    <p:handoutMasterId r:id="rId152"/>
  </p:handoutMasterIdLst>
  <p:sldIdLst>
    <p:sldId id="1465" r:id="rId2"/>
    <p:sldId id="1464" r:id="rId3"/>
    <p:sldId id="1466" r:id="rId4"/>
    <p:sldId id="1467" r:id="rId5"/>
    <p:sldId id="1468" r:id="rId6"/>
    <p:sldId id="1469" r:id="rId7"/>
    <p:sldId id="1470" r:id="rId8"/>
    <p:sldId id="1471" r:id="rId9"/>
    <p:sldId id="1472" r:id="rId10"/>
    <p:sldId id="1473" r:id="rId11"/>
    <p:sldId id="1474" r:id="rId12"/>
    <p:sldId id="1475" r:id="rId13"/>
    <p:sldId id="1476" r:id="rId14"/>
    <p:sldId id="1477" r:id="rId15"/>
    <p:sldId id="1478" r:id="rId16"/>
    <p:sldId id="1479" r:id="rId17"/>
    <p:sldId id="1480" r:id="rId18"/>
    <p:sldId id="1331" r:id="rId19"/>
    <p:sldId id="1270" r:id="rId20"/>
    <p:sldId id="1271" r:id="rId21"/>
    <p:sldId id="1272" r:id="rId22"/>
    <p:sldId id="1436" r:id="rId23"/>
    <p:sldId id="1275" r:id="rId24"/>
    <p:sldId id="1276" r:id="rId25"/>
    <p:sldId id="1277" r:id="rId26"/>
    <p:sldId id="1278" r:id="rId27"/>
    <p:sldId id="1279" r:id="rId28"/>
    <p:sldId id="1280" r:id="rId29"/>
    <p:sldId id="1435" r:id="rId30"/>
    <p:sldId id="1431" r:id="rId31"/>
    <p:sldId id="1481" r:id="rId32"/>
    <p:sldId id="1482" r:id="rId33"/>
    <p:sldId id="1483" r:id="rId34"/>
    <p:sldId id="1484" r:id="rId35"/>
    <p:sldId id="1485" r:id="rId36"/>
    <p:sldId id="1486" r:id="rId37"/>
    <p:sldId id="1487" r:id="rId38"/>
    <p:sldId id="1488" r:id="rId39"/>
    <p:sldId id="1489" r:id="rId40"/>
    <p:sldId id="1490" r:id="rId41"/>
    <p:sldId id="1491" r:id="rId42"/>
    <p:sldId id="1492" r:id="rId43"/>
    <p:sldId id="1493" r:id="rId44"/>
    <p:sldId id="1494" r:id="rId45"/>
    <p:sldId id="1495" r:id="rId46"/>
    <p:sldId id="1496" r:id="rId47"/>
    <p:sldId id="1432" r:id="rId48"/>
    <p:sldId id="1349" r:id="rId49"/>
    <p:sldId id="1394" r:id="rId50"/>
    <p:sldId id="1350" r:id="rId51"/>
    <p:sldId id="1351" r:id="rId52"/>
    <p:sldId id="1352" r:id="rId53"/>
    <p:sldId id="1353" r:id="rId54"/>
    <p:sldId id="1354" r:id="rId55"/>
    <p:sldId id="1355" r:id="rId56"/>
    <p:sldId id="1356" r:id="rId57"/>
    <p:sldId id="1357" r:id="rId58"/>
    <p:sldId id="1358" r:id="rId59"/>
    <p:sldId id="1393" r:id="rId60"/>
    <p:sldId id="1359" r:id="rId61"/>
    <p:sldId id="1392" r:id="rId62"/>
    <p:sldId id="1361" r:id="rId63"/>
    <p:sldId id="1362" r:id="rId64"/>
    <p:sldId id="1363" r:id="rId65"/>
    <p:sldId id="1364" r:id="rId66"/>
    <p:sldId id="1365" r:id="rId67"/>
    <p:sldId id="1366" r:id="rId68"/>
    <p:sldId id="1367" r:id="rId69"/>
    <p:sldId id="1368" r:id="rId70"/>
    <p:sldId id="1369" r:id="rId71"/>
    <p:sldId id="1370" r:id="rId72"/>
    <p:sldId id="1371" r:id="rId73"/>
    <p:sldId id="1372" r:id="rId74"/>
    <p:sldId id="1373" r:id="rId75"/>
    <p:sldId id="1374" r:id="rId76"/>
    <p:sldId id="1375" r:id="rId77"/>
    <p:sldId id="1395" r:id="rId78"/>
    <p:sldId id="1433" r:id="rId79"/>
    <p:sldId id="1376" r:id="rId80"/>
    <p:sldId id="1377" r:id="rId81"/>
    <p:sldId id="1378" r:id="rId82"/>
    <p:sldId id="1379" r:id="rId83"/>
    <p:sldId id="1380" r:id="rId84"/>
    <p:sldId id="1381" r:id="rId85"/>
    <p:sldId id="1382" r:id="rId86"/>
    <p:sldId id="1383" r:id="rId87"/>
    <p:sldId id="1384" r:id="rId88"/>
    <p:sldId id="1385" r:id="rId89"/>
    <p:sldId id="1386" r:id="rId90"/>
    <p:sldId id="1387" r:id="rId91"/>
    <p:sldId id="1397" r:id="rId92"/>
    <p:sldId id="1388" r:id="rId93"/>
    <p:sldId id="1389" r:id="rId94"/>
    <p:sldId id="1434" r:id="rId95"/>
    <p:sldId id="1497" r:id="rId96"/>
    <p:sldId id="1498" r:id="rId97"/>
    <p:sldId id="1499" r:id="rId98"/>
    <p:sldId id="1500" r:id="rId99"/>
    <p:sldId id="1501" r:id="rId100"/>
    <p:sldId id="1502" r:id="rId101"/>
    <p:sldId id="1503" r:id="rId102"/>
    <p:sldId id="1504" r:id="rId103"/>
    <p:sldId id="1505" r:id="rId104"/>
    <p:sldId id="1506" r:id="rId105"/>
    <p:sldId id="1507" r:id="rId106"/>
    <p:sldId id="1508" r:id="rId107"/>
    <p:sldId id="1509" r:id="rId108"/>
    <p:sldId id="1510" r:id="rId109"/>
    <p:sldId id="1511" r:id="rId110"/>
    <p:sldId id="1512" r:id="rId111"/>
    <p:sldId id="1513" r:id="rId112"/>
    <p:sldId id="1514" r:id="rId113"/>
    <p:sldId id="1515" r:id="rId114"/>
    <p:sldId id="1516" r:id="rId115"/>
    <p:sldId id="1517" r:id="rId116"/>
    <p:sldId id="1518" r:id="rId117"/>
    <p:sldId id="1519" r:id="rId118"/>
    <p:sldId id="1520" r:id="rId119"/>
    <p:sldId id="1521" r:id="rId120"/>
    <p:sldId id="1522" r:id="rId121"/>
    <p:sldId id="1523" r:id="rId122"/>
    <p:sldId id="1460" r:id="rId123"/>
    <p:sldId id="1438" r:id="rId124"/>
    <p:sldId id="1439" r:id="rId125"/>
    <p:sldId id="1440" r:id="rId126"/>
    <p:sldId id="1441" r:id="rId127"/>
    <p:sldId id="1442" r:id="rId128"/>
    <p:sldId id="1443" r:id="rId129"/>
    <p:sldId id="1444" r:id="rId130"/>
    <p:sldId id="1445" r:id="rId131"/>
    <p:sldId id="1446" r:id="rId132"/>
    <p:sldId id="1447" r:id="rId133"/>
    <p:sldId id="1448" r:id="rId134"/>
    <p:sldId id="1449" r:id="rId135"/>
    <p:sldId id="1450" r:id="rId136"/>
    <p:sldId id="1451" r:id="rId137"/>
    <p:sldId id="1452" r:id="rId138"/>
    <p:sldId id="1453" r:id="rId139"/>
    <p:sldId id="1454" r:id="rId140"/>
    <p:sldId id="1455" r:id="rId141"/>
    <p:sldId id="1456" r:id="rId142"/>
    <p:sldId id="1457" r:id="rId143"/>
    <p:sldId id="1458" r:id="rId144"/>
    <p:sldId id="1402" r:id="rId145"/>
    <p:sldId id="1325" r:id="rId146"/>
    <p:sldId id="1326" r:id="rId147"/>
    <p:sldId id="1426" r:id="rId148"/>
    <p:sldId id="1328" r:id="rId149"/>
    <p:sldId id="1329" r:id="rId150"/>
  </p:sldIdLst>
  <p:sldSz cx="9144000" cy="6858000" type="screen4x3"/>
  <p:notesSz cx="6858000" cy="9296400"/>
  <p:defaultTextStyle>
    <a:defPPr>
      <a:defRPr lang="en-US"/>
    </a:defPPr>
    <a:lvl1pPr algn="ctr" rtl="0" fontAlgn="base">
      <a:spcBef>
        <a:spcPct val="0"/>
      </a:spcBef>
      <a:spcAft>
        <a:spcPct val="0"/>
      </a:spcAft>
      <a:defRPr sz="1000" kern="1200">
        <a:solidFill>
          <a:schemeClr val="tx1"/>
        </a:solidFill>
        <a:latin typeface="Times New Roman" pitchFamily="18" charset="0"/>
        <a:ea typeface="+mn-ea"/>
        <a:cs typeface="+mn-cs"/>
      </a:defRPr>
    </a:lvl1pPr>
    <a:lvl2pPr marL="457200" algn="ctr" rtl="0" fontAlgn="base">
      <a:spcBef>
        <a:spcPct val="0"/>
      </a:spcBef>
      <a:spcAft>
        <a:spcPct val="0"/>
      </a:spcAft>
      <a:defRPr sz="1000" kern="1200">
        <a:solidFill>
          <a:schemeClr val="tx1"/>
        </a:solidFill>
        <a:latin typeface="Times New Roman" pitchFamily="18" charset="0"/>
        <a:ea typeface="+mn-ea"/>
        <a:cs typeface="+mn-cs"/>
      </a:defRPr>
    </a:lvl2pPr>
    <a:lvl3pPr marL="914400" algn="ctr" rtl="0" fontAlgn="base">
      <a:spcBef>
        <a:spcPct val="0"/>
      </a:spcBef>
      <a:spcAft>
        <a:spcPct val="0"/>
      </a:spcAft>
      <a:defRPr sz="1000" kern="1200">
        <a:solidFill>
          <a:schemeClr val="tx1"/>
        </a:solidFill>
        <a:latin typeface="Times New Roman" pitchFamily="18" charset="0"/>
        <a:ea typeface="+mn-ea"/>
        <a:cs typeface="+mn-cs"/>
      </a:defRPr>
    </a:lvl3pPr>
    <a:lvl4pPr marL="1371600" algn="ctr" rtl="0" fontAlgn="base">
      <a:spcBef>
        <a:spcPct val="0"/>
      </a:spcBef>
      <a:spcAft>
        <a:spcPct val="0"/>
      </a:spcAft>
      <a:defRPr sz="1000" kern="1200">
        <a:solidFill>
          <a:schemeClr val="tx1"/>
        </a:solidFill>
        <a:latin typeface="Times New Roman" pitchFamily="18" charset="0"/>
        <a:ea typeface="+mn-ea"/>
        <a:cs typeface="+mn-cs"/>
      </a:defRPr>
    </a:lvl4pPr>
    <a:lvl5pPr marL="1828800" algn="ctr" rtl="0" fontAlgn="base">
      <a:spcBef>
        <a:spcPct val="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000" kern="1200">
        <a:solidFill>
          <a:schemeClr val="tx1"/>
        </a:solidFill>
        <a:latin typeface="Times New Roman" pitchFamily="18" charset="0"/>
        <a:ea typeface="+mn-ea"/>
        <a:cs typeface="+mn-cs"/>
      </a:defRPr>
    </a:lvl6pPr>
    <a:lvl7pPr marL="2743200" algn="l" defTabSz="914400" rtl="0" eaLnBrk="1" latinLnBrk="0" hangingPunct="1">
      <a:defRPr sz="1000" kern="1200">
        <a:solidFill>
          <a:schemeClr val="tx1"/>
        </a:solidFill>
        <a:latin typeface="Times New Roman" pitchFamily="18" charset="0"/>
        <a:ea typeface="+mn-ea"/>
        <a:cs typeface="+mn-cs"/>
      </a:defRPr>
    </a:lvl7pPr>
    <a:lvl8pPr marL="3200400" algn="l" defTabSz="914400" rtl="0" eaLnBrk="1" latinLnBrk="0" hangingPunct="1">
      <a:defRPr sz="1000" kern="1200">
        <a:solidFill>
          <a:schemeClr val="tx1"/>
        </a:solidFill>
        <a:latin typeface="Times New Roman" pitchFamily="18" charset="0"/>
        <a:ea typeface="+mn-ea"/>
        <a:cs typeface="+mn-cs"/>
      </a:defRPr>
    </a:lvl8pPr>
    <a:lvl9pPr marL="3657600" algn="l" defTabSz="914400" rtl="0" eaLnBrk="1" latinLnBrk="0" hangingPunct="1">
      <a:defRPr sz="1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99CCFF"/>
    <a:srgbClr val="008000"/>
    <a:srgbClr val="6699FF"/>
    <a:srgbClr val="3399FF"/>
    <a:srgbClr val="D5DDED"/>
    <a:srgbClr val="D2DBEC"/>
    <a:srgbClr val="EDF0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296" autoAdjust="0"/>
  </p:normalViewPr>
  <p:slideViewPr>
    <p:cSldViewPr snapToGrid="0">
      <p:cViewPr>
        <p:scale>
          <a:sx n="66" d="100"/>
          <a:sy n="66" d="100"/>
        </p:scale>
        <p:origin x="-128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720" y="510"/>
      </p:cViewPr>
      <p:guideLst>
        <p:guide orient="horz" pos="2927"/>
        <p:guide pos="215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2674" tIns="46337" rIns="92674" bIns="46337" numCol="1" anchor="t" anchorCtr="0" compatLnSpc="1">
            <a:prstTxWarp prst="textNoShape">
              <a:avLst/>
            </a:prstTxWarp>
          </a:bodyPr>
          <a:lstStyle>
            <a:lvl1pPr algn="l" defTabSz="920154">
              <a:defRPr sz="1100"/>
            </a:lvl1pPr>
          </a:lstStyle>
          <a:p>
            <a:pPr>
              <a:defRPr/>
            </a:pPr>
            <a:endParaRPr lang="en-US"/>
          </a:p>
        </p:txBody>
      </p:sp>
      <p:sp>
        <p:nvSpPr>
          <p:cNvPr id="4099" name="Rectangle 3"/>
          <p:cNvSpPr>
            <a:spLocks noGrp="1" noChangeArrowheads="1"/>
          </p:cNvSpPr>
          <p:nvPr>
            <p:ph type="dt" sz="quarter" idx="1"/>
          </p:nvPr>
        </p:nvSpPr>
        <p:spPr bwMode="auto">
          <a:xfrm>
            <a:off x="3884613" y="0"/>
            <a:ext cx="2973387" cy="465138"/>
          </a:xfrm>
          <a:prstGeom prst="rect">
            <a:avLst/>
          </a:prstGeom>
          <a:noFill/>
          <a:ln w="9525">
            <a:noFill/>
            <a:miter lim="800000"/>
            <a:headEnd/>
            <a:tailEnd/>
          </a:ln>
          <a:effectLst/>
        </p:spPr>
        <p:txBody>
          <a:bodyPr vert="horz" wrap="square" lIns="92674" tIns="46337" rIns="92674" bIns="46337" numCol="1" anchor="t" anchorCtr="0" compatLnSpc="1">
            <a:prstTxWarp prst="textNoShape">
              <a:avLst/>
            </a:prstTxWarp>
          </a:bodyPr>
          <a:lstStyle>
            <a:lvl1pPr algn="r" defTabSz="920154">
              <a:defRPr sz="1100"/>
            </a:lvl1pPr>
          </a:lstStyle>
          <a:p>
            <a:pPr>
              <a:defRPr/>
            </a:pPr>
            <a:endParaRPr lang="en-US"/>
          </a:p>
        </p:txBody>
      </p:sp>
      <p:sp>
        <p:nvSpPr>
          <p:cNvPr id="4100" name="Rectangle 4"/>
          <p:cNvSpPr>
            <a:spLocks noGrp="1" noChangeArrowheads="1"/>
          </p:cNvSpPr>
          <p:nvPr>
            <p:ph type="ftr" sz="quarter" idx="2"/>
          </p:nvPr>
        </p:nvSpPr>
        <p:spPr bwMode="auto">
          <a:xfrm>
            <a:off x="0" y="8831263"/>
            <a:ext cx="2973388" cy="465137"/>
          </a:xfrm>
          <a:prstGeom prst="rect">
            <a:avLst/>
          </a:prstGeom>
          <a:noFill/>
          <a:ln w="9525">
            <a:noFill/>
            <a:miter lim="800000"/>
            <a:headEnd/>
            <a:tailEnd/>
          </a:ln>
          <a:effectLst/>
        </p:spPr>
        <p:txBody>
          <a:bodyPr vert="horz" wrap="square" lIns="92674" tIns="46337" rIns="92674" bIns="46337" numCol="1" anchor="b" anchorCtr="0" compatLnSpc="1">
            <a:prstTxWarp prst="textNoShape">
              <a:avLst/>
            </a:prstTxWarp>
          </a:bodyPr>
          <a:lstStyle>
            <a:lvl1pPr algn="l" defTabSz="920154">
              <a:defRPr sz="1100"/>
            </a:lvl1pPr>
          </a:lstStyle>
          <a:p>
            <a:pPr>
              <a:defRPr/>
            </a:pPr>
            <a:endParaRPr lang="en-US"/>
          </a:p>
        </p:txBody>
      </p:sp>
      <p:sp>
        <p:nvSpPr>
          <p:cNvPr id="4101" name="Rectangle 5"/>
          <p:cNvSpPr>
            <a:spLocks noGrp="1" noChangeArrowheads="1"/>
          </p:cNvSpPr>
          <p:nvPr>
            <p:ph type="sldNum" sz="quarter" idx="3"/>
          </p:nvPr>
        </p:nvSpPr>
        <p:spPr bwMode="auto">
          <a:xfrm>
            <a:off x="3884613" y="8831263"/>
            <a:ext cx="2973387" cy="465137"/>
          </a:xfrm>
          <a:prstGeom prst="rect">
            <a:avLst/>
          </a:prstGeom>
          <a:noFill/>
          <a:ln w="9525">
            <a:noFill/>
            <a:miter lim="800000"/>
            <a:headEnd/>
            <a:tailEnd/>
          </a:ln>
          <a:effectLst/>
        </p:spPr>
        <p:txBody>
          <a:bodyPr vert="horz" wrap="square" lIns="92674" tIns="46337" rIns="92674" bIns="46337" numCol="1" anchor="b" anchorCtr="0" compatLnSpc="1">
            <a:prstTxWarp prst="textNoShape">
              <a:avLst/>
            </a:prstTxWarp>
          </a:bodyPr>
          <a:lstStyle>
            <a:lvl1pPr algn="r" defTabSz="920154">
              <a:defRPr sz="1100"/>
            </a:lvl1pPr>
          </a:lstStyle>
          <a:p>
            <a:pPr>
              <a:defRPr/>
            </a:pPr>
            <a:fld id="{32CD6ACE-60A8-4AF0-893B-6E61D70808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3388" cy="461963"/>
          </a:xfrm>
          <a:prstGeom prst="rect">
            <a:avLst/>
          </a:prstGeom>
          <a:noFill/>
          <a:ln w="9525">
            <a:noFill/>
            <a:miter lim="800000"/>
            <a:headEnd/>
            <a:tailEnd/>
          </a:ln>
          <a:effectLst/>
        </p:spPr>
        <p:txBody>
          <a:bodyPr vert="horz" wrap="square" lIns="91605" tIns="45803" rIns="91605" bIns="45803" numCol="1" anchor="t" anchorCtr="0" compatLnSpc="1">
            <a:prstTxWarp prst="textNoShape">
              <a:avLst/>
            </a:prstTxWarp>
          </a:bodyPr>
          <a:lstStyle>
            <a:lvl1pPr algn="l" defTabSz="915606">
              <a:defRPr sz="1100"/>
            </a:lvl1pPr>
          </a:lstStyle>
          <a:p>
            <a:pPr>
              <a:defRPr/>
            </a:pPr>
            <a:endParaRPr lang="en-US"/>
          </a:p>
        </p:txBody>
      </p:sp>
      <p:sp>
        <p:nvSpPr>
          <p:cNvPr id="18435" name="Rectangle 3"/>
          <p:cNvSpPr>
            <a:spLocks noGrp="1" noChangeArrowheads="1"/>
          </p:cNvSpPr>
          <p:nvPr>
            <p:ph type="dt" idx="1"/>
          </p:nvPr>
        </p:nvSpPr>
        <p:spPr bwMode="auto">
          <a:xfrm>
            <a:off x="3884613" y="0"/>
            <a:ext cx="2973387" cy="461963"/>
          </a:xfrm>
          <a:prstGeom prst="rect">
            <a:avLst/>
          </a:prstGeom>
          <a:noFill/>
          <a:ln w="9525">
            <a:noFill/>
            <a:miter lim="800000"/>
            <a:headEnd/>
            <a:tailEnd/>
          </a:ln>
          <a:effectLst/>
        </p:spPr>
        <p:txBody>
          <a:bodyPr vert="horz" wrap="square" lIns="91605" tIns="45803" rIns="91605" bIns="45803" numCol="1" anchor="t" anchorCtr="0" compatLnSpc="1">
            <a:prstTxWarp prst="textNoShape">
              <a:avLst/>
            </a:prstTxWarp>
          </a:bodyPr>
          <a:lstStyle>
            <a:lvl1pPr algn="r" defTabSz="915606">
              <a:defRPr sz="1100"/>
            </a:lvl1pPr>
          </a:lstStyle>
          <a:p>
            <a:pPr>
              <a:defRPr/>
            </a:pPr>
            <a:endParaRPr lang="en-US"/>
          </a:p>
        </p:txBody>
      </p:sp>
      <p:sp>
        <p:nvSpPr>
          <p:cNvPr id="181252" name="Rectangle 4"/>
          <p:cNvSpPr>
            <a:spLocks noChangeArrowheads="1" noTextEdit="1"/>
          </p:cNvSpPr>
          <p:nvPr>
            <p:ph type="sldImg" idx="2"/>
          </p:nvPr>
        </p:nvSpPr>
        <p:spPr bwMode="auto">
          <a:xfrm>
            <a:off x="1084263" y="692150"/>
            <a:ext cx="4699000" cy="35242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5988" y="4446588"/>
            <a:ext cx="5026025" cy="4138612"/>
          </a:xfrm>
          <a:prstGeom prst="rect">
            <a:avLst/>
          </a:prstGeom>
          <a:noFill/>
          <a:ln w="9525">
            <a:noFill/>
            <a:miter lim="800000"/>
            <a:headEnd/>
            <a:tailEnd/>
          </a:ln>
          <a:effectLst/>
        </p:spPr>
        <p:txBody>
          <a:bodyPr vert="horz" wrap="square" lIns="91605" tIns="45803" rIns="91605" bIns="458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15388"/>
            <a:ext cx="2973388" cy="460375"/>
          </a:xfrm>
          <a:prstGeom prst="rect">
            <a:avLst/>
          </a:prstGeom>
          <a:noFill/>
          <a:ln w="9525">
            <a:noFill/>
            <a:miter lim="800000"/>
            <a:headEnd/>
            <a:tailEnd/>
          </a:ln>
          <a:effectLst/>
        </p:spPr>
        <p:txBody>
          <a:bodyPr vert="horz" wrap="square" lIns="91605" tIns="45803" rIns="91605" bIns="45803" numCol="1" anchor="b" anchorCtr="0" compatLnSpc="1">
            <a:prstTxWarp prst="textNoShape">
              <a:avLst/>
            </a:prstTxWarp>
          </a:bodyPr>
          <a:lstStyle>
            <a:lvl1pPr algn="l" defTabSz="915606">
              <a:defRPr sz="1100"/>
            </a:lvl1pPr>
          </a:lstStyle>
          <a:p>
            <a:pPr>
              <a:defRPr/>
            </a:pPr>
            <a:endParaRPr lang="en-US"/>
          </a:p>
        </p:txBody>
      </p:sp>
      <p:sp>
        <p:nvSpPr>
          <p:cNvPr id="18439" name="Rectangle 7"/>
          <p:cNvSpPr>
            <a:spLocks noGrp="1" noChangeArrowheads="1"/>
          </p:cNvSpPr>
          <p:nvPr>
            <p:ph type="sldNum" sz="quarter" idx="5"/>
          </p:nvPr>
        </p:nvSpPr>
        <p:spPr bwMode="auto">
          <a:xfrm>
            <a:off x="3884613" y="8815388"/>
            <a:ext cx="2973387" cy="460375"/>
          </a:xfrm>
          <a:prstGeom prst="rect">
            <a:avLst/>
          </a:prstGeom>
          <a:noFill/>
          <a:ln w="9525">
            <a:noFill/>
            <a:miter lim="800000"/>
            <a:headEnd/>
            <a:tailEnd/>
          </a:ln>
          <a:effectLst/>
        </p:spPr>
        <p:txBody>
          <a:bodyPr vert="horz" wrap="square" lIns="91605" tIns="45803" rIns="91605" bIns="45803" numCol="1" anchor="b" anchorCtr="0" compatLnSpc="1">
            <a:prstTxWarp prst="textNoShape">
              <a:avLst/>
            </a:prstTxWarp>
          </a:bodyPr>
          <a:lstStyle>
            <a:lvl1pPr algn="r" defTabSz="915606">
              <a:defRPr sz="1100"/>
            </a:lvl1pPr>
          </a:lstStyle>
          <a:p>
            <a:pPr>
              <a:defRPr/>
            </a:pPr>
            <a:fld id="{A3938A2C-184D-48B2-908C-B2BBBD4D15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dsimaska@state.pa.us%7C%20www.education.state.pa.u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education.state.pa.us/" TargetMode="External"/><Relationship Id="rId4" Type="http://schemas.openxmlformats.org/officeDocument/2006/relationships/hyperlink" Target="mailto:lylupp@state.pa.u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182276" name="Slide Number Placeholder 3"/>
          <p:cNvSpPr>
            <a:spLocks noGrp="1"/>
          </p:cNvSpPr>
          <p:nvPr>
            <p:ph type="sldNum" sz="quarter" idx="5"/>
          </p:nvPr>
        </p:nvSpPr>
        <p:spPr>
          <a:noFill/>
        </p:spPr>
        <p:txBody>
          <a:bodyPr/>
          <a:lstStyle/>
          <a:p>
            <a:pPr defTabSz="914400"/>
            <a:fld id="{BDBE7B32-1E4E-409C-AC7E-AF2D5C622606}" type="slidenum">
              <a:rPr lang="en-US" smtClean="0"/>
              <a:pPr defTabSz="914400"/>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smtClean="0"/>
              <a:t>All accommodations that are available for the general PSSA are also available for the PSSA-M.</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pPr defTabSz="914400"/>
            <a:fld id="{20A85F87-E976-4ADF-BD30-CDC632EB1956}" type="slidenum">
              <a:rPr lang="en-US" smtClean="0"/>
              <a:pPr defTabSz="914400"/>
              <a:t>100</a:t>
            </a:fld>
            <a:endParaRPr lang="en-US" smtClean="0"/>
          </a:p>
        </p:txBody>
      </p:sp>
      <p:sp>
        <p:nvSpPr>
          <p:cNvPr id="28365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F7DE1F50-A489-42B0-B459-5575C64639D8}" type="slidenum">
              <a:rPr lang="en-US" sz="1100"/>
              <a:pPr algn="r" defTabSz="912813"/>
              <a:t>100</a:t>
            </a:fld>
            <a:endParaRPr lang="en-US" sz="1100"/>
          </a:p>
        </p:txBody>
      </p:sp>
      <p:sp>
        <p:nvSpPr>
          <p:cNvPr id="283652" name="Rectangle 2"/>
          <p:cNvSpPr>
            <a:spLocks noRot="1" noChangeArrowheads="1" noTextEdit="1"/>
          </p:cNvSpPr>
          <p:nvPr>
            <p:ph type="sldImg"/>
          </p:nvPr>
        </p:nvSpPr>
        <p:spPr>
          <a:ln/>
        </p:spPr>
      </p:sp>
      <p:sp>
        <p:nvSpPr>
          <p:cNvPr id="28365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pPr>
              <a:lnSpc>
                <a:spcPct val="90000"/>
              </a:lnSpc>
            </a:pPr>
            <a:r>
              <a:rPr lang="en-US" sz="1000" b="1" smtClean="0"/>
              <a:t>When do the scores for ELL students count toward AYP?</a:t>
            </a:r>
          </a:p>
          <a:p>
            <a:pPr>
              <a:lnSpc>
                <a:spcPct val="90000"/>
              </a:lnSpc>
            </a:pPr>
            <a:r>
              <a:rPr lang="en-US" sz="1000" smtClean="0"/>
              <a:t> </a:t>
            </a:r>
          </a:p>
          <a:p>
            <a:pPr>
              <a:lnSpc>
                <a:spcPct val="90000"/>
              </a:lnSpc>
            </a:pPr>
            <a:r>
              <a:rPr lang="en-US" sz="1000" smtClean="0"/>
              <a:t>PDE:  Here is the language from the </a:t>
            </a:r>
            <a:r>
              <a:rPr lang="en-US" sz="1000" i="1" smtClean="0"/>
              <a:t>Pennsylvania</a:t>
            </a:r>
            <a:r>
              <a:rPr lang="en-US" sz="1000" b="1" i="1" smtClean="0"/>
              <a:t> </a:t>
            </a:r>
            <a:r>
              <a:rPr lang="en-US" sz="1000" i="1" smtClean="0"/>
              <a:t>Consolidated State Application Accountability Workbook</a:t>
            </a:r>
            <a:r>
              <a:rPr lang="en-US" sz="1000" smtClean="0"/>
              <a:t>, revised July 23, 2009, PP. 38-39:</a:t>
            </a:r>
          </a:p>
          <a:p>
            <a:pPr>
              <a:lnSpc>
                <a:spcPct val="90000"/>
              </a:lnSpc>
            </a:pPr>
            <a:r>
              <a:rPr lang="en-US" sz="1000" smtClean="0"/>
              <a:t>“Limited English proficient (LEP/ELL) students are included in the overall accountability system as follows.  An option exists for LEP/ELL students in their first year of enrollment in U.S. schools. LEP/ELL students in their first year of enrollment in U.S. schools are not required to participate in the Pennsylvania System of School Assessment (PSSA) Reading Assessment; however, if they do participate, their performance level results will not be included in the AYP calculations for the school/district, but will be included in AYP participation rate calculations for reading.  LEP/ELL students in their first year of enrollment in U.S. schools must participate in the PSSA Mathematics assessment but will not have their scores and corresponding performance level used to determine AYP status.  Their participation is counted in calculating the participation rate for the mathematics assessment.   </a:t>
            </a:r>
          </a:p>
          <a:p>
            <a:pPr>
              <a:lnSpc>
                <a:spcPct val="90000"/>
              </a:lnSpc>
            </a:pPr>
            <a:r>
              <a:rPr lang="en-US" sz="1000" smtClean="0"/>
              <a:t> </a:t>
            </a:r>
          </a:p>
          <a:p>
            <a:pPr>
              <a:lnSpc>
                <a:spcPct val="90000"/>
              </a:lnSpc>
            </a:pPr>
            <a:r>
              <a:rPr lang="en-US" sz="1000" smtClean="0"/>
              <a:t>“Thus, performance levels of every LEP/ELL student enrolled in the school for the full academic year, except those in their first year of enrollment in a U.S. school, are included in the school’s count. The results of LEP/ELL students enrolled in different schools within the district during the academic year are counted in the LEA’s results, and the results of LEP/ELL students enrolled in more than one district in Pennsylvania are counted in the State’s results.” </a:t>
            </a:r>
          </a:p>
          <a:p>
            <a:pPr>
              <a:lnSpc>
                <a:spcPct val="90000"/>
              </a:lnSpc>
            </a:pPr>
            <a:r>
              <a:rPr lang="en-US" sz="1000" smtClean="0"/>
              <a:t> </a:t>
            </a:r>
          </a:p>
          <a:p>
            <a:pPr>
              <a:lnSpc>
                <a:spcPct val="90000"/>
              </a:lnSpc>
            </a:pPr>
            <a:r>
              <a:rPr lang="en-US" sz="1000" smtClean="0"/>
              <a:t>Here is the short answer:  ELLs in their first year of enrollment count towards participation in AYP for Math (and for Reading, if they choose to take the test).  Performance scores are not counted for ELLs in their first year of enrollment for either subject. Scores for ELLs in their second and subsequent year of enrollment do count for AYP performance; the participation of these ELLs is also counted for AYP.</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endParaRPr lang="en-US" smtClean="0"/>
          </a:p>
        </p:txBody>
      </p:sp>
      <p:sp>
        <p:nvSpPr>
          <p:cNvPr id="285700" name="Slide Number Placeholder 3"/>
          <p:cNvSpPr>
            <a:spLocks noGrp="1"/>
          </p:cNvSpPr>
          <p:nvPr>
            <p:ph type="sldNum" sz="quarter" idx="5"/>
          </p:nvPr>
        </p:nvSpPr>
        <p:spPr>
          <a:noFill/>
        </p:spPr>
        <p:txBody>
          <a:bodyPr/>
          <a:lstStyle/>
          <a:p>
            <a:pPr defTabSz="914400"/>
            <a:fld id="{B2857670-3B2C-4F54-AE0D-BFDF50626A8C}" type="slidenum">
              <a:rPr lang="en-US" smtClean="0"/>
              <a:pPr defTabSz="914400"/>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p>
        </p:txBody>
      </p:sp>
      <p:sp>
        <p:nvSpPr>
          <p:cNvPr id="286724" name="Slide Number Placeholder 3"/>
          <p:cNvSpPr>
            <a:spLocks noGrp="1"/>
          </p:cNvSpPr>
          <p:nvPr>
            <p:ph type="sldNum" sz="quarter" idx="5"/>
          </p:nvPr>
        </p:nvSpPr>
        <p:spPr>
          <a:noFill/>
        </p:spPr>
        <p:txBody>
          <a:bodyPr/>
          <a:lstStyle/>
          <a:p>
            <a:pPr defTabSz="914400"/>
            <a:fld id="{F9FCF894-6D00-4F12-85F4-30BE9901370E}" type="slidenum">
              <a:rPr lang="en-US" smtClean="0"/>
              <a:pPr defTabSz="914400"/>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pPr defTabSz="914400"/>
            <a:fld id="{9CFBD78B-7DEF-4AD4-A6D3-559D1FDCC034}" type="slidenum">
              <a:rPr lang="en-US" smtClean="0"/>
              <a:pPr defTabSz="914400"/>
              <a:t>104</a:t>
            </a:fld>
            <a:endParaRPr lang="en-US" smtClean="0"/>
          </a:p>
        </p:txBody>
      </p:sp>
      <p:sp>
        <p:nvSpPr>
          <p:cNvPr id="28774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FDC5393D-C88C-42BD-BAAE-679A512EED09}" type="slidenum">
              <a:rPr lang="en-US" sz="1100"/>
              <a:pPr algn="r" defTabSz="912813"/>
              <a:t>104</a:t>
            </a:fld>
            <a:endParaRPr lang="en-US" sz="1100"/>
          </a:p>
        </p:txBody>
      </p:sp>
      <p:sp>
        <p:nvSpPr>
          <p:cNvPr id="287748" name="Rectangle 2"/>
          <p:cNvSpPr>
            <a:spLocks noRot="1" noChangeArrowheads="1" noTextEdit="1"/>
          </p:cNvSpPr>
          <p:nvPr>
            <p:ph type="sldImg"/>
          </p:nvPr>
        </p:nvSpPr>
        <p:spPr>
          <a:ln/>
        </p:spPr>
      </p:sp>
      <p:sp>
        <p:nvSpPr>
          <p:cNvPr id="28774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pPr defTabSz="914400"/>
            <a:fld id="{7E895882-E137-4E85-81AF-203405D4B0D2}" type="slidenum">
              <a:rPr lang="en-US" smtClean="0"/>
              <a:pPr defTabSz="914400"/>
              <a:t>105</a:t>
            </a:fld>
            <a:endParaRPr lang="en-US" smtClean="0"/>
          </a:p>
        </p:txBody>
      </p:sp>
      <p:sp>
        <p:nvSpPr>
          <p:cNvPr id="28877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A83D2BF4-694E-4FC4-89DF-204693852F10}" type="slidenum">
              <a:rPr lang="en-US" sz="1100"/>
              <a:pPr algn="r" defTabSz="912813"/>
              <a:t>105</a:t>
            </a:fld>
            <a:endParaRPr lang="en-US" sz="1100"/>
          </a:p>
        </p:txBody>
      </p:sp>
      <p:sp>
        <p:nvSpPr>
          <p:cNvPr id="288772" name="Rectangle 2"/>
          <p:cNvSpPr>
            <a:spLocks noRot="1" noChangeArrowheads="1" noTextEdit="1"/>
          </p:cNvSpPr>
          <p:nvPr>
            <p:ph type="sldImg"/>
          </p:nvPr>
        </p:nvSpPr>
        <p:spPr>
          <a:ln/>
        </p:spPr>
      </p:sp>
      <p:sp>
        <p:nvSpPr>
          <p:cNvPr id="28877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pPr defTabSz="914400"/>
            <a:fld id="{6A5586CE-F7FE-4D62-9C2C-A532D682194D}" type="slidenum">
              <a:rPr lang="en-US" smtClean="0"/>
              <a:pPr defTabSz="914400"/>
              <a:t>106</a:t>
            </a:fld>
            <a:endParaRPr lang="en-US" smtClean="0"/>
          </a:p>
        </p:txBody>
      </p:sp>
      <p:sp>
        <p:nvSpPr>
          <p:cNvPr id="28979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F4941815-681E-41E3-85E7-618620C28373}" type="slidenum">
              <a:rPr lang="en-US" sz="1100"/>
              <a:pPr algn="r" defTabSz="912813"/>
              <a:t>106</a:t>
            </a:fld>
            <a:endParaRPr lang="en-US" sz="1100"/>
          </a:p>
        </p:txBody>
      </p:sp>
      <p:sp>
        <p:nvSpPr>
          <p:cNvPr id="289796" name="Rectangle 2"/>
          <p:cNvSpPr>
            <a:spLocks noRot="1" noChangeArrowheads="1" noTextEdit="1"/>
          </p:cNvSpPr>
          <p:nvPr>
            <p:ph type="sldImg"/>
          </p:nvPr>
        </p:nvSpPr>
        <p:spPr>
          <a:ln/>
        </p:spPr>
      </p:sp>
      <p:sp>
        <p:nvSpPr>
          <p:cNvPr id="28979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pPr defTabSz="914400"/>
            <a:fld id="{FCFF4F69-28AE-46CD-86DD-6864466BE40F}" type="slidenum">
              <a:rPr lang="en-US" smtClean="0"/>
              <a:pPr defTabSz="914400"/>
              <a:t>107</a:t>
            </a:fld>
            <a:endParaRPr lang="en-US" smtClean="0"/>
          </a:p>
        </p:txBody>
      </p:sp>
      <p:sp>
        <p:nvSpPr>
          <p:cNvPr id="29081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CC4524FA-227F-4D10-8EB3-99C7B101A907}" type="slidenum">
              <a:rPr lang="en-US" sz="1100"/>
              <a:pPr algn="r" defTabSz="912813"/>
              <a:t>107</a:t>
            </a:fld>
            <a:endParaRPr lang="en-US" sz="1100"/>
          </a:p>
        </p:txBody>
      </p:sp>
      <p:sp>
        <p:nvSpPr>
          <p:cNvPr id="290820" name="Rectangle 2"/>
          <p:cNvSpPr>
            <a:spLocks noRot="1" noChangeArrowheads="1" noTextEdit="1"/>
          </p:cNvSpPr>
          <p:nvPr>
            <p:ph type="sldImg"/>
          </p:nvPr>
        </p:nvSpPr>
        <p:spPr>
          <a:ln/>
        </p:spPr>
      </p:sp>
      <p:sp>
        <p:nvSpPr>
          <p:cNvPr id="29082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pPr defTabSz="914400"/>
            <a:fld id="{55BE4FAE-D7EF-4112-A556-F78B649F371D}" type="slidenum">
              <a:rPr lang="en-US" smtClean="0"/>
              <a:pPr defTabSz="914400"/>
              <a:t>108</a:t>
            </a:fld>
            <a:endParaRPr lang="en-US" smtClean="0"/>
          </a:p>
        </p:txBody>
      </p:sp>
      <p:sp>
        <p:nvSpPr>
          <p:cNvPr id="29184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A4B80CA7-8333-462A-AEF6-C5228EE13B72}" type="slidenum">
              <a:rPr lang="en-US" sz="1100"/>
              <a:pPr algn="r" defTabSz="912813"/>
              <a:t>108</a:t>
            </a:fld>
            <a:endParaRPr lang="en-US" sz="1100"/>
          </a:p>
        </p:txBody>
      </p:sp>
      <p:sp>
        <p:nvSpPr>
          <p:cNvPr id="291844" name="Rectangle 2"/>
          <p:cNvSpPr>
            <a:spLocks noRot="1" noChangeArrowheads="1" noTextEdit="1"/>
          </p:cNvSpPr>
          <p:nvPr>
            <p:ph type="sldImg"/>
          </p:nvPr>
        </p:nvSpPr>
        <p:spPr>
          <a:ln/>
        </p:spPr>
      </p:sp>
      <p:sp>
        <p:nvSpPr>
          <p:cNvPr id="29184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pPr defTabSz="914400"/>
            <a:fld id="{30CFAECC-D2AB-4F87-9726-D18EFC18994C}" type="slidenum">
              <a:rPr lang="en-US" smtClean="0"/>
              <a:pPr defTabSz="914400"/>
              <a:t>109</a:t>
            </a:fld>
            <a:endParaRPr lang="en-US" smtClean="0"/>
          </a:p>
        </p:txBody>
      </p:sp>
      <p:sp>
        <p:nvSpPr>
          <p:cNvPr id="29286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2974CEE0-F18C-4C39-9954-D066CD3F2235}" type="slidenum">
              <a:rPr lang="en-US" sz="1100"/>
              <a:pPr algn="r" defTabSz="912813"/>
              <a:t>109</a:t>
            </a:fld>
            <a:endParaRPr lang="en-US" sz="1100"/>
          </a:p>
        </p:txBody>
      </p:sp>
      <p:sp>
        <p:nvSpPr>
          <p:cNvPr id="292868" name="Rectangle 2"/>
          <p:cNvSpPr>
            <a:spLocks noRot="1" noChangeArrowheads="1" noTextEdit="1"/>
          </p:cNvSpPr>
          <p:nvPr>
            <p:ph type="sldImg"/>
          </p:nvPr>
        </p:nvSpPr>
        <p:spPr>
          <a:ln/>
        </p:spPr>
      </p:sp>
      <p:sp>
        <p:nvSpPr>
          <p:cNvPr id="29286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a:buFontTx/>
              <a:buChar char="•"/>
            </a:pPr>
            <a:r>
              <a:rPr lang="en-US" smtClean="0"/>
              <a:t>The PSSA-M Math is different from the PSSA Math in that there are:</a:t>
            </a:r>
          </a:p>
          <a:p>
            <a:pPr lvl="1">
              <a:buFontTx/>
              <a:buChar char="•"/>
            </a:pPr>
            <a:r>
              <a:rPr lang="en-US" smtClean="0"/>
              <a:t>Fewer items per section</a:t>
            </a:r>
          </a:p>
          <a:p>
            <a:pPr lvl="1">
              <a:buFontTx/>
              <a:buChar char="•"/>
            </a:pPr>
            <a:r>
              <a:rPr lang="en-US" smtClean="0"/>
              <a:t>Fewer sections (2 versus 3)</a:t>
            </a:r>
          </a:p>
          <a:p>
            <a:pPr lvl="1">
              <a:buFontTx/>
              <a:buChar char="•"/>
            </a:pPr>
            <a:r>
              <a:rPr lang="en-US" smtClean="0"/>
              <a:t>Test booklet design (PSSA-M math is a stand alone booklet in which the answer can be recorded.)</a:t>
            </a:r>
          </a:p>
          <a:p>
            <a:pPr lvl="1">
              <a:buFontTx/>
              <a:buChar char="•"/>
            </a:pPr>
            <a:r>
              <a:rPr lang="en-US" smtClean="0"/>
              <a:t>Students may take all math sections and all reading sections rather than alternating reading, math, reading, math.</a:t>
            </a:r>
          </a:p>
          <a:p>
            <a:pPr lvl="1">
              <a:buFontTx/>
              <a:buChar char="•"/>
            </a:pPr>
            <a:endParaRPr lang="en-US" smtClean="0"/>
          </a:p>
          <a:p>
            <a:pPr>
              <a:buFontTx/>
              <a:buChar char="•"/>
            </a:pPr>
            <a:r>
              <a:rPr lang="en-US" smtClean="0"/>
              <a:t>Therefore, PDE recommends a separate setting for the administration of the PSSA-M.	</a:t>
            </a:r>
          </a:p>
          <a:p>
            <a:pPr>
              <a:buFontTx/>
              <a:buChar char="•"/>
            </a:pPr>
            <a:endParaRPr lang="en-US" smtClean="0"/>
          </a:p>
          <a:p>
            <a:r>
              <a:rPr lang="en-US" b="1" smtClean="0"/>
              <a:t>Note:  For those students who require the same test setting as their peers, every effort should be made to provide that.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pPr defTabSz="914400"/>
            <a:fld id="{A04DF391-7B17-44A5-B3A7-C9A6EB17D3B4}" type="slidenum">
              <a:rPr lang="en-US" smtClean="0"/>
              <a:pPr defTabSz="914400"/>
              <a:t>110</a:t>
            </a:fld>
            <a:endParaRPr lang="en-US" smtClean="0"/>
          </a:p>
        </p:txBody>
      </p:sp>
      <p:sp>
        <p:nvSpPr>
          <p:cNvPr id="29389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3B98DB7F-C4DC-4481-B6CB-0B9D8C04016E}" type="slidenum">
              <a:rPr lang="en-US" sz="1100"/>
              <a:pPr algn="r" defTabSz="912813"/>
              <a:t>110</a:t>
            </a:fld>
            <a:endParaRPr lang="en-US" sz="1100"/>
          </a:p>
        </p:txBody>
      </p:sp>
      <p:sp>
        <p:nvSpPr>
          <p:cNvPr id="293892" name="Rectangle 2"/>
          <p:cNvSpPr>
            <a:spLocks noRot="1" noChangeArrowheads="1" noTextEdit="1"/>
          </p:cNvSpPr>
          <p:nvPr>
            <p:ph type="sldImg"/>
          </p:nvPr>
        </p:nvSpPr>
        <p:spPr>
          <a:ln/>
        </p:spPr>
      </p:sp>
      <p:sp>
        <p:nvSpPr>
          <p:cNvPr id="29389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pPr defTabSz="914400"/>
            <a:fld id="{FF2D6353-B1EE-4AE5-B1E3-2D2440726889}" type="slidenum">
              <a:rPr lang="en-US" smtClean="0"/>
              <a:pPr defTabSz="914400"/>
              <a:t>111</a:t>
            </a:fld>
            <a:endParaRPr lang="en-US" smtClean="0"/>
          </a:p>
        </p:txBody>
      </p:sp>
      <p:sp>
        <p:nvSpPr>
          <p:cNvPr id="29491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9C4EC712-F41B-41DB-9AC5-0DB72CA77469}" type="slidenum">
              <a:rPr lang="en-US" sz="1100"/>
              <a:pPr algn="r" defTabSz="912813"/>
              <a:t>111</a:t>
            </a:fld>
            <a:endParaRPr lang="en-US" sz="1100"/>
          </a:p>
        </p:txBody>
      </p:sp>
      <p:sp>
        <p:nvSpPr>
          <p:cNvPr id="294916" name="Rectangle 2"/>
          <p:cNvSpPr>
            <a:spLocks noRot="1" noChangeArrowheads="1" noTextEdit="1"/>
          </p:cNvSpPr>
          <p:nvPr>
            <p:ph type="sldImg"/>
          </p:nvPr>
        </p:nvSpPr>
        <p:spPr>
          <a:ln/>
        </p:spPr>
      </p:sp>
      <p:sp>
        <p:nvSpPr>
          <p:cNvPr id="29491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pPr defTabSz="914400"/>
            <a:fld id="{2595383F-FDB0-4A50-A0A4-9E3D41CA616E}" type="slidenum">
              <a:rPr lang="en-US" smtClean="0"/>
              <a:pPr defTabSz="914400"/>
              <a:t>112</a:t>
            </a:fld>
            <a:endParaRPr lang="en-US" smtClean="0"/>
          </a:p>
        </p:txBody>
      </p:sp>
      <p:sp>
        <p:nvSpPr>
          <p:cNvPr id="29593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279C9FC2-B885-4A4E-88F0-1A9206A90727}" type="slidenum">
              <a:rPr lang="en-US" sz="1100"/>
              <a:pPr algn="r" defTabSz="912813"/>
              <a:t>112</a:t>
            </a:fld>
            <a:endParaRPr lang="en-US" sz="1100"/>
          </a:p>
        </p:txBody>
      </p:sp>
      <p:sp>
        <p:nvSpPr>
          <p:cNvPr id="295940" name="Rectangle 2"/>
          <p:cNvSpPr>
            <a:spLocks noRot="1" noChangeArrowheads="1" noTextEdit="1"/>
          </p:cNvSpPr>
          <p:nvPr>
            <p:ph type="sldImg"/>
          </p:nvPr>
        </p:nvSpPr>
        <p:spPr>
          <a:ln/>
        </p:spPr>
      </p:sp>
      <p:sp>
        <p:nvSpPr>
          <p:cNvPr id="29594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pPr defTabSz="914400"/>
            <a:fld id="{D988ABB5-D76F-43E6-A539-831E8C2933A7}" type="slidenum">
              <a:rPr lang="en-US" smtClean="0"/>
              <a:pPr defTabSz="914400"/>
              <a:t>113</a:t>
            </a:fld>
            <a:endParaRPr lang="en-US" smtClean="0"/>
          </a:p>
        </p:txBody>
      </p:sp>
      <p:sp>
        <p:nvSpPr>
          <p:cNvPr id="29696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EC892D95-47CD-4E49-9CBE-39435849BE33}" type="slidenum">
              <a:rPr lang="en-US" sz="1100"/>
              <a:pPr algn="r" defTabSz="912813"/>
              <a:t>113</a:t>
            </a:fld>
            <a:endParaRPr lang="en-US" sz="1100"/>
          </a:p>
        </p:txBody>
      </p:sp>
      <p:sp>
        <p:nvSpPr>
          <p:cNvPr id="296964" name="Rectangle 2"/>
          <p:cNvSpPr>
            <a:spLocks noRot="1" noChangeArrowheads="1" noTextEdit="1"/>
          </p:cNvSpPr>
          <p:nvPr>
            <p:ph type="sldImg"/>
          </p:nvPr>
        </p:nvSpPr>
        <p:spPr>
          <a:ln/>
        </p:spPr>
      </p:sp>
      <p:sp>
        <p:nvSpPr>
          <p:cNvPr id="29696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D298BAA6-5D45-4EBF-9B6A-C18EC28A20A0}" type="slidenum">
              <a:rPr lang="en-US" sz="1100"/>
              <a:pPr algn="r"/>
              <a:t>114</a:t>
            </a:fld>
            <a:endParaRPr lang="en-US" sz="1100"/>
          </a:p>
        </p:txBody>
      </p:sp>
      <p:sp>
        <p:nvSpPr>
          <p:cNvPr id="29798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1E84709E-64AB-42E8-B4A7-89CD812437CE}" type="slidenum">
              <a:rPr lang="en-US" sz="1100"/>
              <a:pPr algn="r" defTabSz="912813"/>
              <a:t>114</a:t>
            </a:fld>
            <a:endParaRPr lang="en-US" sz="1100"/>
          </a:p>
        </p:txBody>
      </p:sp>
      <p:sp>
        <p:nvSpPr>
          <p:cNvPr id="297988" name="Rectangle 2"/>
          <p:cNvSpPr>
            <a:spLocks noRot="1" noChangeArrowheads="1" noTextEdit="1"/>
          </p:cNvSpPr>
          <p:nvPr>
            <p:ph type="sldImg"/>
          </p:nvPr>
        </p:nvSpPr>
        <p:spPr>
          <a:ln/>
        </p:spPr>
      </p:sp>
      <p:sp>
        <p:nvSpPr>
          <p:cNvPr id="29798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pPr defTabSz="914400"/>
            <a:fld id="{4D3B24A5-3361-4209-A653-2DE66F409CB6}" type="slidenum">
              <a:rPr lang="en-US" smtClean="0"/>
              <a:pPr defTabSz="914400"/>
              <a:t>115</a:t>
            </a:fld>
            <a:endParaRPr lang="en-US" smtClean="0"/>
          </a:p>
        </p:txBody>
      </p:sp>
      <p:sp>
        <p:nvSpPr>
          <p:cNvPr id="29901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C962F8BA-40F5-4859-97B0-CC747EB3D47E}" type="slidenum">
              <a:rPr lang="en-US" sz="1100"/>
              <a:pPr algn="r" defTabSz="912813"/>
              <a:t>115</a:t>
            </a:fld>
            <a:endParaRPr lang="en-US" sz="1100"/>
          </a:p>
        </p:txBody>
      </p:sp>
      <p:sp>
        <p:nvSpPr>
          <p:cNvPr id="299012" name="Rectangle 2"/>
          <p:cNvSpPr>
            <a:spLocks noRot="1" noChangeArrowheads="1" noTextEdit="1"/>
          </p:cNvSpPr>
          <p:nvPr>
            <p:ph type="sldImg"/>
          </p:nvPr>
        </p:nvSpPr>
        <p:spPr>
          <a:ln/>
        </p:spPr>
      </p:sp>
      <p:sp>
        <p:nvSpPr>
          <p:cNvPr id="29901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pPr defTabSz="914400"/>
            <a:fld id="{2548664D-ACD1-4792-A6A2-6484CC78ADE6}" type="slidenum">
              <a:rPr lang="en-US" smtClean="0"/>
              <a:pPr defTabSz="914400"/>
              <a:t>116</a:t>
            </a:fld>
            <a:endParaRPr lang="en-US" smtClean="0"/>
          </a:p>
        </p:txBody>
      </p:sp>
      <p:sp>
        <p:nvSpPr>
          <p:cNvPr id="30003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59E2322C-594A-4831-85CC-20CE8763E98B}" type="slidenum">
              <a:rPr lang="en-US" sz="1100"/>
              <a:pPr algn="r" defTabSz="912813"/>
              <a:t>116</a:t>
            </a:fld>
            <a:endParaRPr lang="en-US" sz="1100"/>
          </a:p>
        </p:txBody>
      </p:sp>
      <p:sp>
        <p:nvSpPr>
          <p:cNvPr id="300036" name="Rectangle 2"/>
          <p:cNvSpPr>
            <a:spLocks noRot="1" noChangeArrowheads="1" noTextEdit="1"/>
          </p:cNvSpPr>
          <p:nvPr>
            <p:ph type="sldImg"/>
          </p:nvPr>
        </p:nvSpPr>
        <p:spPr>
          <a:ln/>
        </p:spPr>
      </p:sp>
      <p:sp>
        <p:nvSpPr>
          <p:cNvPr id="30003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pPr defTabSz="914400"/>
            <a:fld id="{34B57C4F-BF01-4AF5-899C-BCE12BF10468}" type="slidenum">
              <a:rPr lang="en-US" smtClean="0"/>
              <a:pPr defTabSz="914400"/>
              <a:t>117</a:t>
            </a:fld>
            <a:endParaRPr lang="en-US" smtClean="0"/>
          </a:p>
        </p:txBody>
      </p:sp>
      <p:sp>
        <p:nvSpPr>
          <p:cNvPr id="30105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31D108AB-7119-43ED-90B5-3208BAC22F40}" type="slidenum">
              <a:rPr lang="en-US" sz="1100"/>
              <a:pPr algn="r" defTabSz="912813"/>
              <a:t>117</a:t>
            </a:fld>
            <a:endParaRPr lang="en-US" sz="1100"/>
          </a:p>
        </p:txBody>
      </p:sp>
      <p:sp>
        <p:nvSpPr>
          <p:cNvPr id="301060" name="Rectangle 2"/>
          <p:cNvSpPr>
            <a:spLocks noRot="1" noChangeArrowheads="1" noTextEdit="1"/>
          </p:cNvSpPr>
          <p:nvPr>
            <p:ph type="sldImg"/>
          </p:nvPr>
        </p:nvSpPr>
        <p:spPr>
          <a:ln/>
        </p:spPr>
      </p:sp>
      <p:sp>
        <p:nvSpPr>
          <p:cNvPr id="30106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pPr defTabSz="914400"/>
            <a:fld id="{C6931185-43AD-46A2-9CE6-AD900DF61B9C}" type="slidenum">
              <a:rPr lang="en-US" smtClean="0"/>
              <a:pPr defTabSz="914400"/>
              <a:t>118</a:t>
            </a:fld>
            <a:endParaRPr lang="en-US" smtClean="0"/>
          </a:p>
        </p:txBody>
      </p:sp>
      <p:sp>
        <p:nvSpPr>
          <p:cNvPr id="30208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C9E4412E-D84A-4819-9D28-7ED768DC65C2}" type="slidenum">
              <a:rPr lang="en-US" sz="1100"/>
              <a:pPr algn="r" defTabSz="912813"/>
              <a:t>118</a:t>
            </a:fld>
            <a:endParaRPr lang="en-US" sz="1100"/>
          </a:p>
        </p:txBody>
      </p:sp>
      <p:sp>
        <p:nvSpPr>
          <p:cNvPr id="302084" name="Rectangle 2"/>
          <p:cNvSpPr>
            <a:spLocks noRot="1" noChangeArrowheads="1" noTextEdit="1"/>
          </p:cNvSpPr>
          <p:nvPr>
            <p:ph type="sldImg"/>
          </p:nvPr>
        </p:nvSpPr>
        <p:spPr>
          <a:ln/>
        </p:spPr>
      </p:sp>
      <p:sp>
        <p:nvSpPr>
          <p:cNvPr id="30208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pPr defTabSz="914400"/>
            <a:fld id="{E3001A7C-711E-4048-8170-20F637A47944}" type="slidenum">
              <a:rPr lang="en-US" smtClean="0"/>
              <a:pPr defTabSz="914400"/>
              <a:t>119</a:t>
            </a:fld>
            <a:endParaRPr lang="en-US" smtClean="0"/>
          </a:p>
        </p:txBody>
      </p:sp>
      <p:sp>
        <p:nvSpPr>
          <p:cNvPr id="30310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80AFF0EF-13D7-4E5D-A7DB-2EC491040540}" type="slidenum">
              <a:rPr lang="en-US" sz="1100"/>
              <a:pPr algn="r" defTabSz="912813"/>
              <a:t>119</a:t>
            </a:fld>
            <a:endParaRPr lang="en-US" sz="1100"/>
          </a:p>
        </p:txBody>
      </p:sp>
      <p:sp>
        <p:nvSpPr>
          <p:cNvPr id="303108" name="Rectangle 2"/>
          <p:cNvSpPr>
            <a:spLocks noRot="1" noChangeArrowheads="1" noTextEdit="1"/>
          </p:cNvSpPr>
          <p:nvPr>
            <p:ph type="sldImg"/>
          </p:nvPr>
        </p:nvSpPr>
        <p:spPr>
          <a:ln/>
        </p:spPr>
      </p:sp>
      <p:sp>
        <p:nvSpPr>
          <p:cNvPr id="30310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pPr defTabSz="914400"/>
            <a:fld id="{09DF1D70-5325-4272-8B3C-8B5DD49936B6}" type="slidenum">
              <a:rPr lang="en-US" smtClean="0"/>
              <a:pPr defTabSz="914400"/>
              <a:t>12</a:t>
            </a:fld>
            <a:endParaRPr lang="en-US" smtClean="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lnSpc>
                <a:spcPct val="90000"/>
              </a:lnSpc>
            </a:pPr>
            <a:r>
              <a:rPr lang="en-US" smtClean="0"/>
              <a:t>The IEP Team will be able to determine allowable accommodations on the state assessment by examining current instructional and assessment practices and/or accommodations that are part of the IEP against the </a:t>
            </a:r>
            <a:r>
              <a:rPr lang="en-US" i="1" smtClean="0"/>
              <a:t>PSSA Accommodations Guidelines for Students with IEPs and Students with 504 Plans</a:t>
            </a:r>
            <a:r>
              <a:rPr lang="en-US" smtClean="0"/>
              <a:t>.  Key sections of the IEP that will inform this process include:</a:t>
            </a:r>
          </a:p>
          <a:p>
            <a:pPr eaLnBrk="1" hangingPunct="1">
              <a:lnSpc>
                <a:spcPct val="90000"/>
              </a:lnSpc>
              <a:buFontTx/>
              <a:buChar char="•"/>
            </a:pPr>
            <a:r>
              <a:rPr lang="en-US" smtClean="0"/>
              <a:t>Consideration of special factors</a:t>
            </a:r>
          </a:p>
          <a:p>
            <a:pPr eaLnBrk="1" hangingPunct="1">
              <a:lnSpc>
                <a:spcPct val="90000"/>
              </a:lnSpc>
              <a:buFontTx/>
              <a:buChar char="•"/>
            </a:pPr>
            <a:r>
              <a:rPr lang="en-US" smtClean="0"/>
              <a:t>Supplementary aids and services</a:t>
            </a:r>
          </a:p>
          <a:p>
            <a:pPr eaLnBrk="1" hangingPunct="1">
              <a:lnSpc>
                <a:spcPct val="90000"/>
              </a:lnSpc>
              <a:buFontTx/>
              <a:buChar char="•"/>
            </a:pPr>
            <a:r>
              <a:rPr lang="en-US" smtClean="0"/>
              <a:t>Present levels</a:t>
            </a:r>
          </a:p>
          <a:p>
            <a:pPr eaLnBrk="1" hangingPunct="1">
              <a:lnSpc>
                <a:spcPct val="90000"/>
              </a:lnSpc>
              <a:buFontTx/>
              <a:buChar char="•"/>
            </a:pPr>
            <a:r>
              <a:rPr lang="en-US" smtClean="0"/>
              <a:t>Specially Designed Instruction</a:t>
            </a:r>
          </a:p>
          <a:p>
            <a:pPr eaLnBrk="1" hangingPunct="1">
              <a:lnSpc>
                <a:spcPct val="90000"/>
              </a:lnSpc>
            </a:pPr>
            <a:r>
              <a:rPr lang="en-US" smtClean="0"/>
              <a:t>Section IV of the IEP, Participation in State and Local Assessments is where the accommodations that will be made available per the state assessment be documented.</a:t>
            </a:r>
          </a:p>
          <a:p>
            <a:pPr eaLnBrk="1" hangingPunct="1">
              <a:lnSpc>
                <a:spcPct val="90000"/>
              </a:lnSpc>
            </a:pPr>
            <a:endParaRPr lang="en-US" smtClean="0"/>
          </a:p>
          <a:p>
            <a:pPr eaLnBrk="1" hangingPunct="1">
              <a:lnSpc>
                <a:spcPct val="90000"/>
              </a:lnSpc>
            </a:pPr>
            <a:r>
              <a:rPr lang="en-US" u="sng" smtClean="0"/>
              <a:t>504 Plan</a:t>
            </a:r>
          </a:p>
          <a:p>
            <a:pPr eaLnBrk="1" hangingPunct="1">
              <a:lnSpc>
                <a:spcPct val="90000"/>
              </a:lnSpc>
            </a:pPr>
            <a:r>
              <a:rPr lang="en-US" smtClean="0"/>
              <a:t>Section 504 of the Rehabilitation Act of 1973 requires public schools to provide accommodations to students with disabilities even if they do not qualify for special education services under IDEA.  </a:t>
            </a:r>
          </a:p>
          <a:p>
            <a:pPr eaLnBrk="1" hangingPunct="1">
              <a:lnSpc>
                <a:spcPct val="90000"/>
              </a:lnSpc>
              <a:buFontTx/>
              <a:buChar char="•"/>
            </a:pPr>
            <a:r>
              <a:rPr lang="en-US" smtClean="0"/>
              <a:t>Examples of students who may receive assessment accommodations based on their 504 plans include students with:</a:t>
            </a:r>
          </a:p>
          <a:p>
            <a:pPr eaLnBrk="1" hangingPunct="1">
              <a:lnSpc>
                <a:spcPct val="90000"/>
              </a:lnSpc>
              <a:buFontTx/>
              <a:buChar char="•"/>
            </a:pPr>
            <a:r>
              <a:rPr lang="en-US" smtClean="0"/>
              <a:t>Communicable diseases</a:t>
            </a:r>
          </a:p>
          <a:p>
            <a:pPr eaLnBrk="1" hangingPunct="1">
              <a:lnSpc>
                <a:spcPct val="90000"/>
              </a:lnSpc>
              <a:buFontTx/>
              <a:buChar char="•"/>
            </a:pPr>
            <a:r>
              <a:rPr lang="en-US" smtClean="0"/>
              <a:t>Temporary disabilities resulting from accidents</a:t>
            </a:r>
          </a:p>
          <a:p>
            <a:pPr eaLnBrk="1" hangingPunct="1">
              <a:lnSpc>
                <a:spcPct val="90000"/>
              </a:lnSpc>
              <a:buFontTx/>
              <a:buChar char="•"/>
            </a:pPr>
            <a:r>
              <a:rPr lang="en-US" smtClean="0"/>
              <a:t>Allergies or asthma</a:t>
            </a:r>
          </a:p>
          <a:p>
            <a:pPr eaLnBrk="1" hangingPunct="1">
              <a:lnSpc>
                <a:spcPct val="90000"/>
              </a:lnSpc>
              <a:buFontTx/>
              <a:buChar char="•"/>
            </a:pPr>
            <a:r>
              <a:rPr lang="en-US" smtClean="0"/>
              <a:t>Drug or alcoholic addictions</a:t>
            </a:r>
          </a:p>
          <a:p>
            <a:pPr eaLnBrk="1" hangingPunct="1">
              <a:lnSpc>
                <a:spcPct val="90000"/>
              </a:lnSpc>
              <a:buFontTx/>
              <a:buChar char="•"/>
            </a:pPr>
            <a:r>
              <a:rPr lang="en-US" smtClean="0"/>
              <a:t>Environmental illnesses</a:t>
            </a:r>
          </a:p>
          <a:p>
            <a:pPr eaLnBrk="1" hangingPunct="1">
              <a:lnSpc>
                <a:spcPct val="90000"/>
              </a:lnSpc>
              <a:buFontTx/>
              <a:buChar char="•"/>
            </a:pPr>
            <a:r>
              <a:rPr lang="en-US" smtClean="0"/>
              <a:t>Attention difficulties  </a:t>
            </a:r>
          </a:p>
          <a:p>
            <a:pPr eaLnBrk="1" hangingPunct="1">
              <a:lnSpc>
                <a:spcPct val="90000"/>
              </a:lnSpc>
            </a:pPr>
            <a:endParaRPr lang="en-US" smtClean="0"/>
          </a:p>
          <a:p>
            <a:pPr eaLnBrk="1" hangingPunct="1">
              <a:lnSpc>
                <a:spcPct val="90000"/>
              </a:lnSpc>
            </a:pPr>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14400"/>
            <a:fld id="{11EAE700-D90F-4320-AF62-3685C4C59BEF}" type="slidenum">
              <a:rPr lang="en-US" smtClean="0"/>
              <a:pPr defTabSz="914400"/>
              <a:t>120</a:t>
            </a:fld>
            <a:endParaRPr lang="en-US" smtClean="0"/>
          </a:p>
        </p:txBody>
      </p:sp>
      <p:sp>
        <p:nvSpPr>
          <p:cNvPr id="30413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366F36BA-CA08-4CED-BA77-95B452BE9E6D}" type="slidenum">
              <a:rPr lang="en-US" sz="1100"/>
              <a:pPr algn="r" defTabSz="912813"/>
              <a:t>120</a:t>
            </a:fld>
            <a:endParaRPr lang="en-US" sz="1100"/>
          </a:p>
        </p:txBody>
      </p:sp>
      <p:sp>
        <p:nvSpPr>
          <p:cNvPr id="304132" name="Rectangle 2"/>
          <p:cNvSpPr>
            <a:spLocks noRot="1" noChangeArrowheads="1" noTextEdit="1"/>
          </p:cNvSpPr>
          <p:nvPr>
            <p:ph type="sldImg"/>
          </p:nvPr>
        </p:nvSpPr>
        <p:spPr>
          <a:ln/>
        </p:spPr>
      </p:sp>
      <p:sp>
        <p:nvSpPr>
          <p:cNvPr id="30413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endParaRPr lang="en-US" smtClean="0"/>
          </a:p>
        </p:txBody>
      </p:sp>
      <p:sp>
        <p:nvSpPr>
          <p:cNvPr id="305156"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813A6B57-855C-425A-A781-BD516C72076E}" type="slidenum">
              <a:rPr lang="en-US" sz="1100"/>
              <a:pPr algn="r"/>
              <a:t>121</a:t>
            </a:fld>
            <a:endParaRPr lang="en-US" sz="11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p:spPr>
        <p:txBody>
          <a:bodyPr/>
          <a:lstStyle/>
          <a:p>
            <a:endParaRPr lang="en-US" smtClean="0"/>
          </a:p>
        </p:txBody>
      </p:sp>
      <p:sp>
        <p:nvSpPr>
          <p:cNvPr id="306180" name="Slide Number Placeholder 3"/>
          <p:cNvSpPr>
            <a:spLocks noGrp="1"/>
          </p:cNvSpPr>
          <p:nvPr>
            <p:ph type="sldNum" sz="quarter" idx="5"/>
          </p:nvPr>
        </p:nvSpPr>
        <p:spPr>
          <a:noFill/>
        </p:spPr>
        <p:txBody>
          <a:bodyPr/>
          <a:lstStyle/>
          <a:p>
            <a:pPr defTabSz="914400"/>
            <a:fld id="{CA4A758B-2C63-4483-84FA-4A902E94A6F9}" type="slidenum">
              <a:rPr lang="en-US" smtClean="0"/>
              <a:pPr defTabSz="914400"/>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pPr defTabSz="914400"/>
            <a:fld id="{5537C913-AEFA-4007-A93A-B15507037858}" type="slidenum">
              <a:rPr lang="en-US" smtClean="0"/>
              <a:pPr defTabSz="914400"/>
              <a:t>123</a:t>
            </a:fld>
            <a:endParaRPr lang="en-US" smtClean="0"/>
          </a:p>
        </p:txBody>
      </p:sp>
      <p:sp>
        <p:nvSpPr>
          <p:cNvPr id="30720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FA7052E5-F316-4C74-9C74-ABF90C311C1F}" type="slidenum">
              <a:rPr lang="en-US" sz="1100"/>
              <a:pPr algn="r" defTabSz="912813"/>
              <a:t>123</a:t>
            </a:fld>
            <a:endParaRPr lang="en-US" sz="1100"/>
          </a:p>
        </p:txBody>
      </p:sp>
      <p:sp>
        <p:nvSpPr>
          <p:cNvPr id="307204" name="Rectangle 2"/>
          <p:cNvSpPr>
            <a:spLocks noRot="1" noChangeArrowheads="1" noTextEdit="1"/>
          </p:cNvSpPr>
          <p:nvPr>
            <p:ph type="sldImg"/>
          </p:nvPr>
        </p:nvSpPr>
        <p:spPr>
          <a:ln/>
        </p:spPr>
      </p:sp>
      <p:sp>
        <p:nvSpPr>
          <p:cNvPr id="30720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pPr defTabSz="914400"/>
            <a:fld id="{115936F3-D4CD-4818-9E17-383C06686EE3}" type="slidenum">
              <a:rPr lang="en-US" smtClean="0"/>
              <a:pPr defTabSz="914400"/>
              <a:t>124</a:t>
            </a:fld>
            <a:endParaRPr lang="en-US" smtClean="0"/>
          </a:p>
        </p:txBody>
      </p:sp>
      <p:sp>
        <p:nvSpPr>
          <p:cNvPr id="30822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BE904646-08DA-412C-805D-9BC75B3D6A4F}" type="slidenum">
              <a:rPr lang="en-US" sz="1100"/>
              <a:pPr algn="r" defTabSz="912813"/>
              <a:t>124</a:t>
            </a:fld>
            <a:endParaRPr lang="en-US" sz="1100"/>
          </a:p>
        </p:txBody>
      </p:sp>
      <p:sp>
        <p:nvSpPr>
          <p:cNvPr id="308228" name="Rectangle 2"/>
          <p:cNvSpPr>
            <a:spLocks noRot="1" noChangeArrowheads="1" noTextEdit="1"/>
          </p:cNvSpPr>
          <p:nvPr>
            <p:ph type="sldImg"/>
          </p:nvPr>
        </p:nvSpPr>
        <p:spPr>
          <a:ln/>
        </p:spPr>
      </p:sp>
      <p:sp>
        <p:nvSpPr>
          <p:cNvPr id="30822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pPr defTabSz="914400"/>
            <a:fld id="{939927E4-C9B3-4162-95EA-B0BD32862767}" type="slidenum">
              <a:rPr lang="en-US" smtClean="0"/>
              <a:pPr defTabSz="914400"/>
              <a:t>125</a:t>
            </a:fld>
            <a:endParaRPr lang="en-US" smtClean="0"/>
          </a:p>
        </p:txBody>
      </p:sp>
      <p:sp>
        <p:nvSpPr>
          <p:cNvPr id="30925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AC802262-4CC5-4BB2-8940-339113BC8C2F}" type="slidenum">
              <a:rPr lang="en-US" sz="1100"/>
              <a:pPr algn="r" defTabSz="912813"/>
              <a:t>125</a:t>
            </a:fld>
            <a:endParaRPr lang="en-US" sz="1100"/>
          </a:p>
        </p:txBody>
      </p:sp>
      <p:sp>
        <p:nvSpPr>
          <p:cNvPr id="309252" name="Rectangle 2"/>
          <p:cNvSpPr>
            <a:spLocks noRot="1" noChangeArrowheads="1" noTextEdit="1"/>
          </p:cNvSpPr>
          <p:nvPr>
            <p:ph type="sldImg"/>
          </p:nvPr>
        </p:nvSpPr>
        <p:spPr>
          <a:ln/>
        </p:spPr>
      </p:sp>
      <p:sp>
        <p:nvSpPr>
          <p:cNvPr id="30925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pPr defTabSz="914400"/>
            <a:fld id="{0ABB2077-9C75-4FC5-9F7E-EC15C81C4688}" type="slidenum">
              <a:rPr lang="en-US" smtClean="0"/>
              <a:pPr defTabSz="914400"/>
              <a:t>126</a:t>
            </a:fld>
            <a:endParaRPr lang="en-US" smtClean="0"/>
          </a:p>
        </p:txBody>
      </p:sp>
      <p:sp>
        <p:nvSpPr>
          <p:cNvPr id="31027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84C4EF0F-4E48-4080-8CE3-B60E131F0AB4}" type="slidenum">
              <a:rPr lang="en-US" sz="1100"/>
              <a:pPr algn="r" defTabSz="912813"/>
              <a:t>126</a:t>
            </a:fld>
            <a:endParaRPr lang="en-US" sz="1100"/>
          </a:p>
        </p:txBody>
      </p:sp>
      <p:sp>
        <p:nvSpPr>
          <p:cNvPr id="310276" name="Rectangle 2"/>
          <p:cNvSpPr>
            <a:spLocks noRot="1" noChangeArrowheads="1" noTextEdit="1"/>
          </p:cNvSpPr>
          <p:nvPr>
            <p:ph type="sldImg"/>
          </p:nvPr>
        </p:nvSpPr>
        <p:spPr>
          <a:ln/>
        </p:spPr>
      </p:sp>
      <p:sp>
        <p:nvSpPr>
          <p:cNvPr id="31027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pPr defTabSz="914400"/>
            <a:fld id="{16ED857D-C70A-4F6B-933C-264E2F0DF5FD}" type="slidenum">
              <a:rPr lang="en-US" smtClean="0"/>
              <a:pPr defTabSz="914400"/>
              <a:t>127</a:t>
            </a:fld>
            <a:endParaRPr lang="en-US" smtClean="0"/>
          </a:p>
        </p:txBody>
      </p:sp>
      <p:sp>
        <p:nvSpPr>
          <p:cNvPr id="31129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CA663B12-579C-4FB1-B87C-4346E187E522}" type="slidenum">
              <a:rPr lang="en-US" sz="1100"/>
              <a:pPr algn="r" defTabSz="912813"/>
              <a:t>127</a:t>
            </a:fld>
            <a:endParaRPr lang="en-US" sz="1100"/>
          </a:p>
        </p:txBody>
      </p:sp>
      <p:sp>
        <p:nvSpPr>
          <p:cNvPr id="311300" name="Rectangle 2"/>
          <p:cNvSpPr>
            <a:spLocks noRot="1" noChangeArrowheads="1" noTextEdit="1"/>
          </p:cNvSpPr>
          <p:nvPr>
            <p:ph type="sldImg"/>
          </p:nvPr>
        </p:nvSpPr>
        <p:spPr>
          <a:ln/>
        </p:spPr>
      </p:sp>
      <p:sp>
        <p:nvSpPr>
          <p:cNvPr id="31130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p:spPr>
        <p:txBody>
          <a:bodyPr/>
          <a:lstStyle/>
          <a:p>
            <a:endParaRPr lang="en-US" smtClean="0"/>
          </a:p>
        </p:txBody>
      </p:sp>
      <p:sp>
        <p:nvSpPr>
          <p:cNvPr id="312324" name="Slide Number Placeholder 3"/>
          <p:cNvSpPr>
            <a:spLocks noGrp="1"/>
          </p:cNvSpPr>
          <p:nvPr>
            <p:ph type="sldNum" sz="quarter" idx="5"/>
          </p:nvPr>
        </p:nvSpPr>
        <p:spPr>
          <a:noFill/>
        </p:spPr>
        <p:txBody>
          <a:bodyPr/>
          <a:lstStyle/>
          <a:p>
            <a:pPr defTabSz="914400"/>
            <a:fld id="{11D3F3A1-1480-48B1-9405-3AFED0F34963}" type="slidenum">
              <a:rPr lang="en-US" smtClean="0"/>
              <a:pPr defTabSz="914400"/>
              <a:t>128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pPr defTabSz="914400"/>
            <a:fld id="{DF90AB9E-C3A1-4613-BFDF-AD8F057A4CDE}" type="slidenum">
              <a:rPr lang="en-US" smtClean="0"/>
              <a:pPr defTabSz="914400"/>
              <a:t>129</a:t>
            </a:fld>
            <a:endParaRPr lang="en-US" smtClean="0"/>
          </a:p>
        </p:txBody>
      </p:sp>
      <p:sp>
        <p:nvSpPr>
          <p:cNvPr id="31334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4A68768C-B537-441C-A856-37030189BD2F}" type="slidenum">
              <a:rPr lang="en-US" sz="1100"/>
              <a:pPr algn="r" defTabSz="912813"/>
              <a:t>129</a:t>
            </a:fld>
            <a:endParaRPr lang="en-US" sz="1100"/>
          </a:p>
        </p:txBody>
      </p:sp>
      <p:sp>
        <p:nvSpPr>
          <p:cNvPr id="313348" name="Rectangle 2"/>
          <p:cNvSpPr>
            <a:spLocks noRot="1" noChangeArrowheads="1" noTextEdit="1"/>
          </p:cNvSpPr>
          <p:nvPr>
            <p:ph type="sldImg"/>
          </p:nvPr>
        </p:nvSpPr>
        <p:spPr>
          <a:ln/>
        </p:spPr>
      </p:sp>
      <p:sp>
        <p:nvSpPr>
          <p:cNvPr id="31334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pPr defTabSz="914400"/>
            <a:fld id="{D8176C6A-8287-4360-A1A9-253CDF18FEF1}" type="slidenum">
              <a:rPr lang="en-US" smtClean="0"/>
              <a:pPr defTabSz="914400"/>
              <a:t>13</a:t>
            </a:fld>
            <a:endParaRPr lang="en-US" smtClean="0"/>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smtClean="0"/>
              <a:t>We recognize that subscribing to certain accommodations practices on assessment day does not make good sense.  These include:</a:t>
            </a:r>
          </a:p>
          <a:p>
            <a:pPr eaLnBrk="1" hangingPunct="1">
              <a:buFontTx/>
              <a:buChar char="•"/>
            </a:pPr>
            <a:r>
              <a:rPr lang="en-US" smtClean="0"/>
              <a:t>Using an accommodation during the PSSA that the student has not used before or only in a limited way</a:t>
            </a:r>
          </a:p>
          <a:p>
            <a:pPr eaLnBrk="1" hangingPunct="1">
              <a:buFontTx/>
              <a:buChar char="•"/>
            </a:pPr>
            <a:r>
              <a:rPr lang="en-US" smtClean="0"/>
              <a:t>Providing an accommodation that may be allowable in an instructional setting but NOT on a state assessment </a:t>
            </a:r>
          </a:p>
          <a:p>
            <a:pPr eaLnBrk="1" hangingPunct="1">
              <a:buFontTx/>
              <a:buChar char="•"/>
            </a:pPr>
            <a:r>
              <a:rPr lang="en-US" smtClean="0"/>
              <a:t>Doing the same thing for every student in the classroom without regard to individual needs</a:t>
            </a:r>
          </a:p>
          <a:p>
            <a:pPr eaLnBrk="1" hangingPunct="1">
              <a:buFontTx/>
              <a:buChar char="•"/>
            </a:pPr>
            <a:r>
              <a:rPr lang="en-US" smtClean="0"/>
              <a:t>Providing every accommodation possible </a:t>
            </a:r>
          </a:p>
          <a:p>
            <a:pPr eaLnBrk="1" hangingPunct="1">
              <a:buFontTx/>
              <a:buChar char="•"/>
            </a:pPr>
            <a:endParaRPr lang="en-US" smtClean="0"/>
          </a:p>
          <a:p>
            <a:pPr eaLnBrk="1" hangingPunct="1"/>
            <a:r>
              <a:rPr lang="en-US" smtClean="0"/>
              <a:t>The tendency to recommend the use of a variety of accommodations, with the assumption that </a:t>
            </a:r>
            <a:r>
              <a:rPr lang="en-US" i="1" smtClean="0"/>
              <a:t>"the more accommodations, the better,</a:t>
            </a:r>
            <a:r>
              <a:rPr lang="en-US" smtClean="0"/>
              <a:t> " or "at least </a:t>
            </a:r>
            <a:r>
              <a:rPr lang="en-US" i="1" smtClean="0"/>
              <a:t>something</a:t>
            </a:r>
            <a:r>
              <a:rPr lang="en-US" smtClean="0"/>
              <a:t> will help" does not necessarily enhance a student's access to a test. </a:t>
            </a:r>
          </a:p>
          <a:p>
            <a:pPr eaLnBrk="1" hangingPunct="1"/>
            <a:endParaRPr lang="en-US" smtClean="0"/>
          </a:p>
          <a:p>
            <a:pPr eaLnBrk="1" hangingPunct="1"/>
            <a:r>
              <a:rPr lang="en-US" smtClean="0"/>
              <a:t>Every student with a disability does not need an accommodation, nor do all students with the same disability need the same accommodations. For example, students with low vision may simply wear glasses or contact lenses, or use a hand held magnifier, computerized magnification, several different sizes of enlarged print, Braille, or audio presentation. </a:t>
            </a:r>
          </a:p>
          <a:p>
            <a:pPr eaLnBrk="1" hangingPunct="1"/>
            <a:endParaRPr lang="en-US" smtClean="0"/>
          </a:p>
          <a:p>
            <a:pPr eaLnBrk="1" hangingPunct="1"/>
            <a:r>
              <a:rPr lang="en-US" smtClean="0"/>
              <a:t>A student with difficulty reading print because of a learning disability may use no accommodation, a human reader, a cassette tape or compact disc, or a screen reader. The ultimate effectiveness of the use of an accommodation depends on a student's familiarity and opportunity to practice using it.</a:t>
            </a:r>
          </a:p>
          <a:p>
            <a:pPr eaLnBrk="1" hangingPunct="1"/>
            <a:endParaRPr lang="en-US" smtClean="0"/>
          </a:p>
          <a:p>
            <a:pPr eaLnBrk="1" hangingPunct="1"/>
            <a:r>
              <a:rPr lang="en-US" smtClean="0"/>
              <a:t>Steps to Selecting Assessment Accommodations:</a:t>
            </a:r>
          </a:p>
          <a:p>
            <a:pPr eaLnBrk="1" hangingPunct="1">
              <a:buFontTx/>
              <a:buChar char="•"/>
            </a:pPr>
            <a:r>
              <a:rPr lang="en-US" smtClean="0"/>
              <a:t>What is used by the student in that subject for </a:t>
            </a:r>
            <a:r>
              <a:rPr lang="en-US" u="sng" smtClean="0"/>
              <a:t>classroom instruction?</a:t>
            </a:r>
          </a:p>
          <a:p>
            <a:pPr eaLnBrk="1" hangingPunct="1">
              <a:buFontTx/>
              <a:buChar char="•"/>
            </a:pPr>
            <a:r>
              <a:rPr lang="en-US" smtClean="0"/>
              <a:t>What is used by the student in that subject during assessment?</a:t>
            </a:r>
          </a:p>
          <a:p>
            <a:pPr eaLnBrk="1" hangingPunct="1">
              <a:buFontTx/>
              <a:buChar char="•"/>
            </a:pPr>
            <a:r>
              <a:rPr lang="en-US" smtClean="0"/>
              <a:t>Is the student familiar with the accommodation and does the student find it beneficial?</a:t>
            </a:r>
          </a:p>
          <a:p>
            <a:pPr eaLnBrk="1" hangingPunct="1">
              <a:buFontTx/>
              <a:buChar char="•"/>
            </a:pPr>
            <a:r>
              <a:rPr lang="en-US" smtClean="0"/>
              <a:t>Do any other teachers of the IEP team have suggestions for accommodation use based upon classroom assignments and testing?</a:t>
            </a:r>
          </a:p>
          <a:p>
            <a:pPr eaLnBrk="1" hangingPunct="1"/>
            <a:r>
              <a:rPr lang="en-US" smtClean="0"/>
              <a:t/>
            </a:r>
            <a:br>
              <a:rPr lang="en-US" smtClean="0"/>
            </a:br>
            <a:r>
              <a:rPr lang="en-US" smtClean="0"/>
              <a:t>    </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defTabSz="914400"/>
            <a:fld id="{1CFACC88-2606-4E18-97D4-38B4EE7732EB}" type="slidenum">
              <a:rPr lang="en-US" smtClean="0"/>
              <a:pPr defTabSz="914400"/>
              <a:t>130</a:t>
            </a:fld>
            <a:endParaRPr lang="en-US" smtClean="0"/>
          </a:p>
        </p:txBody>
      </p:sp>
      <p:sp>
        <p:nvSpPr>
          <p:cNvPr id="31437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88555E4B-8A21-40EB-A9E0-C46CBD564364}" type="slidenum">
              <a:rPr lang="en-US" sz="1100"/>
              <a:pPr algn="r" defTabSz="912813"/>
              <a:t>130</a:t>
            </a:fld>
            <a:endParaRPr lang="en-US" sz="1100"/>
          </a:p>
        </p:txBody>
      </p:sp>
      <p:sp>
        <p:nvSpPr>
          <p:cNvPr id="314372" name="Rectangle 2"/>
          <p:cNvSpPr>
            <a:spLocks noRot="1" noChangeArrowheads="1" noTextEdit="1"/>
          </p:cNvSpPr>
          <p:nvPr>
            <p:ph type="sldImg"/>
          </p:nvPr>
        </p:nvSpPr>
        <p:spPr>
          <a:ln/>
        </p:spPr>
      </p:sp>
      <p:sp>
        <p:nvSpPr>
          <p:cNvPr id="31437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pPr defTabSz="914400"/>
            <a:fld id="{5D0CB052-2DBB-4F92-AB38-56200AAF76ED}" type="slidenum">
              <a:rPr lang="en-US" smtClean="0"/>
              <a:pPr defTabSz="914400"/>
              <a:t>131</a:t>
            </a:fld>
            <a:endParaRPr lang="en-US" smtClean="0"/>
          </a:p>
        </p:txBody>
      </p:sp>
      <p:sp>
        <p:nvSpPr>
          <p:cNvPr id="31539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327CB3AF-7907-417B-A4D7-4BE48659FBEB}" type="slidenum">
              <a:rPr lang="en-US" sz="1100"/>
              <a:pPr algn="r" defTabSz="912813"/>
              <a:t>131</a:t>
            </a:fld>
            <a:endParaRPr lang="en-US" sz="1100"/>
          </a:p>
        </p:txBody>
      </p:sp>
      <p:sp>
        <p:nvSpPr>
          <p:cNvPr id="315396" name="Rectangle 2"/>
          <p:cNvSpPr>
            <a:spLocks noRot="1" noChangeArrowheads="1" noTextEdit="1"/>
          </p:cNvSpPr>
          <p:nvPr>
            <p:ph type="sldImg"/>
          </p:nvPr>
        </p:nvSpPr>
        <p:spPr>
          <a:ln/>
        </p:spPr>
      </p:sp>
      <p:sp>
        <p:nvSpPr>
          <p:cNvPr id="31539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pPr defTabSz="914400"/>
            <a:fld id="{FB50DB7E-1DB1-4E85-8777-CA265A5C22F3}" type="slidenum">
              <a:rPr lang="en-US" smtClean="0"/>
              <a:pPr defTabSz="914400"/>
              <a:t>132</a:t>
            </a:fld>
            <a:endParaRPr lang="en-US" smtClean="0"/>
          </a:p>
        </p:txBody>
      </p:sp>
      <p:sp>
        <p:nvSpPr>
          <p:cNvPr id="31641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7F16C22C-83D6-49FA-94EB-B3659FA4EB54}" type="slidenum">
              <a:rPr lang="en-US" sz="1100"/>
              <a:pPr algn="r" defTabSz="912813"/>
              <a:t>132</a:t>
            </a:fld>
            <a:endParaRPr lang="en-US" sz="1100"/>
          </a:p>
        </p:txBody>
      </p:sp>
      <p:sp>
        <p:nvSpPr>
          <p:cNvPr id="316420" name="Rectangle 2"/>
          <p:cNvSpPr>
            <a:spLocks noRot="1" noChangeArrowheads="1" noTextEdit="1"/>
          </p:cNvSpPr>
          <p:nvPr>
            <p:ph type="sldImg"/>
          </p:nvPr>
        </p:nvSpPr>
        <p:spPr>
          <a:ln/>
        </p:spPr>
      </p:sp>
      <p:sp>
        <p:nvSpPr>
          <p:cNvPr id="31642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pPr defTabSz="914400"/>
            <a:fld id="{FEC68095-B0F9-4E04-8B45-62EA324B1A5B}" type="slidenum">
              <a:rPr lang="en-US" smtClean="0"/>
              <a:pPr defTabSz="914400"/>
              <a:t>133</a:t>
            </a:fld>
            <a:endParaRPr lang="en-US" smtClean="0"/>
          </a:p>
        </p:txBody>
      </p:sp>
      <p:sp>
        <p:nvSpPr>
          <p:cNvPr id="31744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FBD077FB-0CD7-47F3-910C-591807EE6460}" type="slidenum">
              <a:rPr lang="en-US" sz="1100"/>
              <a:pPr algn="r" defTabSz="912813"/>
              <a:t>133</a:t>
            </a:fld>
            <a:endParaRPr lang="en-US" sz="1100"/>
          </a:p>
        </p:txBody>
      </p:sp>
      <p:sp>
        <p:nvSpPr>
          <p:cNvPr id="317444" name="Rectangle 2"/>
          <p:cNvSpPr>
            <a:spLocks noRot="1" noChangeArrowheads="1" noTextEdit="1"/>
          </p:cNvSpPr>
          <p:nvPr>
            <p:ph type="sldImg"/>
          </p:nvPr>
        </p:nvSpPr>
        <p:spPr>
          <a:ln/>
        </p:spPr>
      </p:sp>
      <p:sp>
        <p:nvSpPr>
          <p:cNvPr id="31744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pPr defTabSz="914400"/>
            <a:fld id="{BFFAEC0E-5BE6-4305-A259-3B5DDADA8182}" type="slidenum">
              <a:rPr lang="en-US" smtClean="0"/>
              <a:pPr defTabSz="914400"/>
              <a:t>134</a:t>
            </a:fld>
            <a:endParaRPr lang="en-US" smtClean="0"/>
          </a:p>
        </p:txBody>
      </p:sp>
      <p:sp>
        <p:nvSpPr>
          <p:cNvPr id="31846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F573728C-819C-4BBB-9A0E-25AF25793A32}" type="slidenum">
              <a:rPr lang="en-US" sz="1100"/>
              <a:pPr algn="r" defTabSz="912813"/>
              <a:t>134</a:t>
            </a:fld>
            <a:endParaRPr lang="en-US" sz="1100"/>
          </a:p>
        </p:txBody>
      </p:sp>
      <p:sp>
        <p:nvSpPr>
          <p:cNvPr id="318468" name="Rectangle 2"/>
          <p:cNvSpPr>
            <a:spLocks noRot="1" noChangeArrowheads="1" noTextEdit="1"/>
          </p:cNvSpPr>
          <p:nvPr>
            <p:ph type="sldImg"/>
          </p:nvPr>
        </p:nvSpPr>
        <p:spPr>
          <a:ln/>
        </p:spPr>
      </p:sp>
      <p:sp>
        <p:nvSpPr>
          <p:cNvPr id="31846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pPr defTabSz="914400"/>
            <a:fld id="{224ABC75-BBE2-4EFC-9798-2C3F7B365347}" type="slidenum">
              <a:rPr lang="en-US" smtClean="0"/>
              <a:pPr defTabSz="914400"/>
              <a:t>135</a:t>
            </a:fld>
            <a:endParaRPr lang="en-US" smtClean="0"/>
          </a:p>
        </p:txBody>
      </p:sp>
      <p:sp>
        <p:nvSpPr>
          <p:cNvPr id="31949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4A3636E3-3632-4C9D-AEFA-57A07B33F6EE}" type="slidenum">
              <a:rPr lang="en-US" sz="1100"/>
              <a:pPr algn="r" defTabSz="912813"/>
              <a:t>135</a:t>
            </a:fld>
            <a:endParaRPr lang="en-US" sz="1100"/>
          </a:p>
        </p:txBody>
      </p:sp>
      <p:sp>
        <p:nvSpPr>
          <p:cNvPr id="319492" name="Rectangle 2"/>
          <p:cNvSpPr>
            <a:spLocks noRot="1" noChangeArrowheads="1" noTextEdit="1"/>
          </p:cNvSpPr>
          <p:nvPr>
            <p:ph type="sldImg"/>
          </p:nvPr>
        </p:nvSpPr>
        <p:spPr>
          <a:ln/>
        </p:spPr>
      </p:sp>
      <p:sp>
        <p:nvSpPr>
          <p:cNvPr id="31949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pPr defTabSz="914400"/>
            <a:fld id="{4EE13758-88B6-4E73-AACC-B889FE11F547}" type="slidenum">
              <a:rPr lang="en-US" smtClean="0"/>
              <a:pPr defTabSz="914400"/>
              <a:t>136</a:t>
            </a:fld>
            <a:endParaRPr lang="en-US" smtClean="0"/>
          </a:p>
        </p:txBody>
      </p:sp>
      <p:sp>
        <p:nvSpPr>
          <p:cNvPr id="32051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337A37C5-6153-414A-B6EE-EB90EC67FC83}" type="slidenum">
              <a:rPr lang="en-US" sz="1100"/>
              <a:pPr algn="r" defTabSz="912813"/>
              <a:t>136</a:t>
            </a:fld>
            <a:endParaRPr lang="en-US" sz="1100"/>
          </a:p>
        </p:txBody>
      </p:sp>
      <p:sp>
        <p:nvSpPr>
          <p:cNvPr id="320516" name="Rectangle 2"/>
          <p:cNvSpPr>
            <a:spLocks noRot="1" noChangeArrowheads="1" noTextEdit="1"/>
          </p:cNvSpPr>
          <p:nvPr>
            <p:ph type="sldImg"/>
          </p:nvPr>
        </p:nvSpPr>
        <p:spPr>
          <a:ln/>
        </p:spPr>
      </p:sp>
      <p:sp>
        <p:nvSpPr>
          <p:cNvPr id="32051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pPr defTabSz="914400"/>
            <a:fld id="{B608BBEA-7EA0-438D-9783-D50CA1DF3F97}" type="slidenum">
              <a:rPr lang="en-US" smtClean="0"/>
              <a:pPr defTabSz="914400"/>
              <a:t>137</a:t>
            </a:fld>
            <a:endParaRPr lang="en-US" smtClean="0"/>
          </a:p>
        </p:txBody>
      </p:sp>
      <p:sp>
        <p:nvSpPr>
          <p:cNvPr id="32153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C5453D2D-2D48-4DD5-BFD9-0AE20871595B}" type="slidenum">
              <a:rPr lang="en-US" sz="1100"/>
              <a:pPr algn="r" defTabSz="912813"/>
              <a:t>137</a:t>
            </a:fld>
            <a:endParaRPr lang="en-US" sz="1100"/>
          </a:p>
        </p:txBody>
      </p:sp>
      <p:sp>
        <p:nvSpPr>
          <p:cNvPr id="321540" name="Rectangle 2"/>
          <p:cNvSpPr>
            <a:spLocks noRot="1" noChangeArrowheads="1" noTextEdit="1"/>
          </p:cNvSpPr>
          <p:nvPr>
            <p:ph type="sldImg"/>
          </p:nvPr>
        </p:nvSpPr>
        <p:spPr>
          <a:ln/>
        </p:spPr>
      </p:sp>
      <p:sp>
        <p:nvSpPr>
          <p:cNvPr id="32154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pPr defTabSz="914400"/>
            <a:fld id="{58D03F81-2836-43E4-98CF-E6CAB19BFC7A}" type="slidenum">
              <a:rPr lang="en-US" smtClean="0"/>
              <a:pPr defTabSz="914400"/>
              <a:t>138</a:t>
            </a:fld>
            <a:endParaRPr lang="en-US" smtClean="0"/>
          </a:p>
        </p:txBody>
      </p:sp>
      <p:sp>
        <p:nvSpPr>
          <p:cNvPr id="32256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29BA68D5-1B39-4A02-B5E8-F84A1B3CBDCD}" type="slidenum">
              <a:rPr lang="en-US" sz="1100"/>
              <a:pPr algn="r" defTabSz="912813"/>
              <a:t>138</a:t>
            </a:fld>
            <a:endParaRPr lang="en-US" sz="1100"/>
          </a:p>
        </p:txBody>
      </p:sp>
      <p:sp>
        <p:nvSpPr>
          <p:cNvPr id="322564" name="Rectangle 2"/>
          <p:cNvSpPr>
            <a:spLocks noRot="1" noChangeArrowheads="1" noTextEdit="1"/>
          </p:cNvSpPr>
          <p:nvPr>
            <p:ph type="sldImg"/>
          </p:nvPr>
        </p:nvSpPr>
        <p:spPr>
          <a:ln/>
        </p:spPr>
      </p:sp>
      <p:sp>
        <p:nvSpPr>
          <p:cNvPr id="32256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pPr defTabSz="914400"/>
            <a:fld id="{0B153AC8-51B5-4F12-A590-CB106FBFF39F}" type="slidenum">
              <a:rPr lang="en-US" smtClean="0"/>
              <a:pPr defTabSz="914400"/>
              <a:t>139</a:t>
            </a:fld>
            <a:endParaRPr lang="en-US" smtClean="0"/>
          </a:p>
        </p:txBody>
      </p:sp>
      <p:sp>
        <p:nvSpPr>
          <p:cNvPr id="32358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C4EDA579-2EDD-42B9-B912-B0CB42513B0C}" type="slidenum">
              <a:rPr lang="en-US" sz="1100"/>
              <a:pPr algn="r" defTabSz="912813"/>
              <a:t>139</a:t>
            </a:fld>
            <a:endParaRPr lang="en-US" sz="1100"/>
          </a:p>
        </p:txBody>
      </p:sp>
      <p:sp>
        <p:nvSpPr>
          <p:cNvPr id="323588" name="Rectangle 2"/>
          <p:cNvSpPr>
            <a:spLocks noRot="1" noChangeArrowheads="1" noTextEdit="1"/>
          </p:cNvSpPr>
          <p:nvPr>
            <p:ph type="sldImg"/>
          </p:nvPr>
        </p:nvSpPr>
        <p:spPr>
          <a:ln/>
        </p:spPr>
      </p:sp>
      <p:sp>
        <p:nvSpPr>
          <p:cNvPr id="32358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pPr defTabSz="914400"/>
            <a:fld id="{4E5B1999-483E-482D-9300-F98AF6F8FCB0}" type="slidenum">
              <a:rPr lang="en-US" smtClean="0"/>
              <a:pPr defTabSz="914400"/>
              <a:t>14</a:t>
            </a:fld>
            <a:endParaRPr lang="en-US" smtClean="0"/>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en-US" smtClean="0"/>
              <a:t>Of the accommodations that are determined to meet the student’s needs AND match what is allowable per the state assessment, it is important to take into consideration the points above. (list them)</a:t>
            </a:r>
          </a:p>
          <a:p>
            <a:pPr eaLnBrk="1" hangingPunct="1"/>
            <a:endParaRPr lang="en-US" smtClean="0"/>
          </a:p>
          <a:p>
            <a:pPr eaLnBrk="1" hangingPunct="1"/>
            <a:r>
              <a:rPr lang="en-US" smtClean="0"/>
              <a:t>If the IEP Team prefers a structured approach for determining appropriate accommodations per the four accommodation categories, the team may reference </a:t>
            </a:r>
            <a:r>
              <a:rPr lang="en-US" b="1" smtClean="0"/>
              <a:t>Teacher Tool 1</a:t>
            </a:r>
            <a:r>
              <a:rPr lang="en-US" smtClean="0"/>
              <a:t>.  </a:t>
            </a:r>
          </a:p>
          <a:p>
            <a:pPr eaLnBrk="1" hangingPunct="1"/>
            <a:endParaRPr lang="en-US" smtClean="0"/>
          </a:p>
          <a:p>
            <a:pPr eaLnBrk="1" hangingPunct="1"/>
            <a:r>
              <a:rPr lang="en-US" b="1" smtClean="0"/>
              <a:t>Teacher Tool 1</a:t>
            </a:r>
            <a:r>
              <a:rPr lang="en-US" smtClean="0"/>
              <a:t> is included in the PSSA Accommodations Guidelines for Students with IEPs and 504 Plans. It focuses on specific needs and  disabilities of a student and does so in a manner that highlights needs in the four accommodations categories that may warrant accommodations.  It consists of 31 Y/N/DK questions that guide the IEP Team through possible needs of the student regarding instruction and assessment.   </a:t>
            </a:r>
          </a:p>
          <a:p>
            <a:pPr eaLnBrk="1" hangingPunct="1"/>
            <a:endParaRPr lang="en-US" smtClean="0"/>
          </a:p>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pPr defTabSz="914400"/>
            <a:fld id="{A78A0192-6047-48E7-8D6A-0F7F9C127B49}" type="slidenum">
              <a:rPr lang="en-US" smtClean="0"/>
              <a:pPr defTabSz="914400"/>
              <a:t>140</a:t>
            </a:fld>
            <a:endParaRPr lang="en-US" smtClean="0"/>
          </a:p>
        </p:txBody>
      </p:sp>
      <p:sp>
        <p:nvSpPr>
          <p:cNvPr id="324611"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D3FDC34F-4E25-4D30-B43C-E1211F98A673}" type="slidenum">
              <a:rPr lang="en-US" sz="1100"/>
              <a:pPr algn="r" defTabSz="912813"/>
              <a:t>140</a:t>
            </a:fld>
            <a:endParaRPr lang="en-US" sz="1100"/>
          </a:p>
        </p:txBody>
      </p:sp>
      <p:sp>
        <p:nvSpPr>
          <p:cNvPr id="324612" name="Rectangle 2"/>
          <p:cNvSpPr>
            <a:spLocks noRot="1" noChangeArrowheads="1" noTextEdit="1"/>
          </p:cNvSpPr>
          <p:nvPr>
            <p:ph type="sldImg"/>
          </p:nvPr>
        </p:nvSpPr>
        <p:spPr>
          <a:ln/>
        </p:spPr>
      </p:sp>
      <p:sp>
        <p:nvSpPr>
          <p:cNvPr id="324613"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pPr defTabSz="914400"/>
            <a:fld id="{77A04662-784D-4373-85F5-721A7A285F10}" type="slidenum">
              <a:rPr lang="en-US" smtClean="0"/>
              <a:pPr defTabSz="914400"/>
              <a:t>141</a:t>
            </a:fld>
            <a:endParaRPr lang="en-US" smtClean="0"/>
          </a:p>
        </p:txBody>
      </p:sp>
      <p:sp>
        <p:nvSpPr>
          <p:cNvPr id="32563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644495E7-44C6-4C5D-93BE-E937A3ECC448}" type="slidenum">
              <a:rPr lang="en-US" sz="1100"/>
              <a:pPr algn="r" defTabSz="912813"/>
              <a:t>141</a:t>
            </a:fld>
            <a:endParaRPr lang="en-US" sz="1100"/>
          </a:p>
        </p:txBody>
      </p:sp>
      <p:sp>
        <p:nvSpPr>
          <p:cNvPr id="325636" name="Rectangle 2"/>
          <p:cNvSpPr>
            <a:spLocks noRot="1" noChangeArrowheads="1" noTextEdit="1"/>
          </p:cNvSpPr>
          <p:nvPr>
            <p:ph type="sldImg"/>
          </p:nvPr>
        </p:nvSpPr>
        <p:spPr>
          <a:ln/>
        </p:spPr>
      </p:sp>
      <p:sp>
        <p:nvSpPr>
          <p:cNvPr id="32563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pPr defTabSz="914400"/>
            <a:fld id="{40A19976-2AC6-4962-B410-2DD25AA2C456}" type="slidenum">
              <a:rPr lang="en-US" smtClean="0"/>
              <a:pPr defTabSz="914400"/>
              <a:t>142</a:t>
            </a:fld>
            <a:endParaRPr lang="en-US" smtClean="0"/>
          </a:p>
        </p:txBody>
      </p:sp>
      <p:sp>
        <p:nvSpPr>
          <p:cNvPr id="32665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2B47A3BA-9802-4809-984F-1F381839AB0E}" type="slidenum">
              <a:rPr lang="en-US" sz="1100"/>
              <a:pPr algn="r" defTabSz="912813"/>
              <a:t>142</a:t>
            </a:fld>
            <a:endParaRPr lang="en-US" sz="1100"/>
          </a:p>
        </p:txBody>
      </p:sp>
      <p:sp>
        <p:nvSpPr>
          <p:cNvPr id="326660" name="Rectangle 2"/>
          <p:cNvSpPr>
            <a:spLocks noRot="1" noChangeArrowheads="1" noTextEdit="1"/>
          </p:cNvSpPr>
          <p:nvPr>
            <p:ph type="sldImg"/>
          </p:nvPr>
        </p:nvSpPr>
        <p:spPr>
          <a:ln/>
        </p:spPr>
      </p:sp>
      <p:sp>
        <p:nvSpPr>
          <p:cNvPr id="32666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pPr defTabSz="914400"/>
            <a:fld id="{EA0DD85B-20A4-4F4A-BB5A-71E3C925D6E0}" type="slidenum">
              <a:rPr lang="en-US" smtClean="0"/>
              <a:pPr defTabSz="914400"/>
              <a:t>143</a:t>
            </a:fld>
            <a:endParaRPr lang="en-US" smtClean="0"/>
          </a:p>
        </p:txBody>
      </p:sp>
      <p:sp>
        <p:nvSpPr>
          <p:cNvPr id="32768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D18335CB-0B32-42AA-9A34-21EF291AEC6A}" type="slidenum">
              <a:rPr lang="en-US" sz="1100"/>
              <a:pPr algn="r" defTabSz="912813"/>
              <a:t>143</a:t>
            </a:fld>
            <a:endParaRPr lang="en-US" sz="1100"/>
          </a:p>
        </p:txBody>
      </p:sp>
      <p:sp>
        <p:nvSpPr>
          <p:cNvPr id="327684" name="Rectangle 2"/>
          <p:cNvSpPr>
            <a:spLocks noRot="1" noChangeArrowheads="1" noTextEdit="1"/>
          </p:cNvSpPr>
          <p:nvPr>
            <p:ph type="sldImg"/>
          </p:nvPr>
        </p:nvSpPr>
        <p:spPr>
          <a:ln/>
        </p:spPr>
      </p:sp>
      <p:sp>
        <p:nvSpPr>
          <p:cNvPr id="32768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p:spPr>
        <p:txBody>
          <a:bodyPr/>
          <a:lstStyle/>
          <a:p>
            <a:endParaRPr lang="en-US" smtClean="0"/>
          </a:p>
        </p:txBody>
      </p:sp>
      <p:sp>
        <p:nvSpPr>
          <p:cNvPr id="328708"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3DE02B9E-7E44-46E2-B162-C8F23B7C9E7B}" type="slidenum">
              <a:rPr lang="en-US" sz="1100"/>
              <a:pPr algn="r"/>
              <a:t>144</a:t>
            </a:fld>
            <a:endParaRPr lang="en-US" sz="110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pPr defTabSz="914400"/>
            <a:fld id="{B4B1D856-A50E-43E4-8DB1-2F52CC3950A0}" type="slidenum">
              <a:rPr lang="en-US" smtClean="0"/>
              <a:pPr defTabSz="914400"/>
              <a:t>145</a:t>
            </a:fld>
            <a:endParaRPr lang="en-US" smtClean="0"/>
          </a:p>
        </p:txBody>
      </p:sp>
      <p:sp>
        <p:nvSpPr>
          <p:cNvPr id="329731" name="Rectangle 2"/>
          <p:cNvSpPr>
            <a:spLocks noRo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lvl="4" algn="ctr" eaLnBrk="1" hangingPunct="1"/>
            <a:r>
              <a:rPr lang="en-US" sz="1500" smtClean="0"/>
              <a:t>http://www.pde.state.pa.us/a_and_t/lib/a_and_t/2008AccommodationsGuidelines.pdf</a:t>
            </a:r>
          </a:p>
          <a:p>
            <a:pPr eaLnBrk="1" hangingPunct="1"/>
            <a:endParaRPr lang="en-US" smtClean="0"/>
          </a:p>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pPr defTabSz="914400"/>
            <a:fld id="{889B2108-0F5E-4B2C-A958-EF6DFF0CD77D}" type="slidenum">
              <a:rPr lang="en-US" smtClean="0"/>
              <a:pPr defTabSz="914400"/>
              <a:t>146</a:t>
            </a:fld>
            <a:endParaRPr lang="en-US" smtClean="0"/>
          </a:p>
        </p:txBody>
      </p:sp>
      <p:sp>
        <p:nvSpPr>
          <p:cNvPr id="330755" name="Rectangle 2"/>
          <p:cNvSpPr>
            <a:spLocks noRo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pPr eaLnBrk="1" hangingPunct="1"/>
            <a:endParaRPr lang="en-US" smtClean="0"/>
          </a:p>
        </p:txBody>
      </p:sp>
      <p:sp>
        <p:nvSpPr>
          <p:cNvPr id="332804" name="Slide Number Placeholder 3"/>
          <p:cNvSpPr>
            <a:spLocks noGrp="1"/>
          </p:cNvSpPr>
          <p:nvPr>
            <p:ph type="sldNum" sz="quarter" idx="5"/>
          </p:nvPr>
        </p:nvSpPr>
        <p:spPr>
          <a:noFill/>
        </p:spPr>
        <p:txBody>
          <a:bodyPr/>
          <a:lstStyle/>
          <a:p>
            <a:pPr defTabSz="914400"/>
            <a:fld id="{A8D225E0-E83D-4EFE-AC5D-67E387BEBC5E}" type="slidenum">
              <a:rPr lang="en-US" smtClean="0"/>
              <a:pPr defTabSz="914400"/>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pPr defTabSz="914400"/>
            <a:fld id="{50D80171-FD73-4D56-9875-27927ED36399}" type="slidenum">
              <a:rPr lang="en-US" smtClean="0"/>
              <a:pPr defTabSz="914400"/>
              <a:t>149</a:t>
            </a:fld>
            <a:endParaRPr lang="en-US" smtClean="0"/>
          </a:p>
        </p:txBody>
      </p:sp>
      <p:sp>
        <p:nvSpPr>
          <p:cNvPr id="333827" name="Rectangle 7"/>
          <p:cNvSpPr txBox="1">
            <a:spLocks noGrp="1" noChangeArrowheads="1"/>
          </p:cNvSpPr>
          <p:nvPr/>
        </p:nvSpPr>
        <p:spPr bwMode="auto">
          <a:xfrm>
            <a:off x="3884613" y="8815388"/>
            <a:ext cx="2973387" cy="458787"/>
          </a:xfrm>
          <a:prstGeom prst="rect">
            <a:avLst/>
          </a:prstGeom>
          <a:noFill/>
          <a:ln w="9525">
            <a:noFill/>
            <a:miter lim="800000"/>
            <a:headEnd/>
            <a:tailEnd/>
          </a:ln>
        </p:spPr>
        <p:txBody>
          <a:bodyPr lIns="91588" tIns="45793" rIns="91588" bIns="45793" anchor="b"/>
          <a:lstStyle/>
          <a:p>
            <a:pPr algn="r"/>
            <a:fld id="{01A978EF-388A-4EC7-8DF2-15C764D22F79}" type="slidenum">
              <a:rPr lang="en-US" sz="1200"/>
              <a:pPr algn="r"/>
              <a:t>149</a:t>
            </a:fld>
            <a:endParaRPr lang="en-US" sz="1200"/>
          </a:p>
        </p:txBody>
      </p:sp>
      <p:sp>
        <p:nvSpPr>
          <p:cNvPr id="333828" name="Rectangle 2"/>
          <p:cNvSpPr>
            <a:spLocks noGrp="1" noRot="1" noChangeArrowheads="1" noTextEdit="1"/>
          </p:cNvSpPr>
          <p:nvPr>
            <p:ph type="sldImg"/>
          </p:nvPr>
        </p:nvSpPr>
        <p:spPr>
          <a:xfrm>
            <a:off x="1847850" y="320675"/>
            <a:ext cx="3054350" cy="2292350"/>
          </a:xfrm>
          <a:ln/>
        </p:spPr>
      </p:sp>
      <p:sp>
        <p:nvSpPr>
          <p:cNvPr id="333829" name="Rectangle 3"/>
          <p:cNvSpPr>
            <a:spLocks noGrp="1" noChangeArrowheads="1"/>
          </p:cNvSpPr>
          <p:nvPr>
            <p:ph type="body" idx="1"/>
          </p:nvPr>
        </p:nvSpPr>
        <p:spPr>
          <a:xfrm>
            <a:off x="738188" y="3838575"/>
            <a:ext cx="5051425" cy="4167188"/>
          </a:xfrm>
          <a:noFill/>
          <a:ln/>
        </p:spPr>
        <p:txBody>
          <a:bodyPr lIns="92316" tIns="46154" rIns="92316" bIns="46154"/>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pPr defTabSz="914400"/>
            <a:fld id="{87063476-BB46-4B36-9C7C-12084057B63B}" type="slidenum">
              <a:rPr lang="en-US" smtClean="0"/>
              <a:pPr defTabSz="914400"/>
              <a:t>15</a:t>
            </a:fld>
            <a:endParaRPr lang="en-US" smtClean="0"/>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Additionally, </a:t>
            </a:r>
            <a:r>
              <a:rPr lang="en-US" b="1" smtClean="0"/>
              <a:t>Teacher Tool 2</a:t>
            </a:r>
            <a:r>
              <a:rPr lang="en-US" smtClean="0"/>
              <a:t> examines the student perspective regarding accommodations.  Specifically it gets at “where” the student does well (which class) and “what” the student does well.  This may lead to “why” do you do well in that class or on those activities?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pPr defTabSz="914400"/>
            <a:fld id="{0D9F1C9E-AC70-490A-AD6D-4CAC6C6C09DC}" type="slidenum">
              <a:rPr lang="en-US" smtClean="0"/>
              <a:pPr defTabSz="914400"/>
              <a:t>16</a:t>
            </a:fld>
            <a:endParaRPr lang="en-US" smtClean="0"/>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b="1" smtClean="0"/>
              <a:t>Teacher Tool 3 </a:t>
            </a:r>
            <a:r>
              <a:rPr lang="en-US" smtClean="0"/>
              <a:t>works to ensure that sure test administrators are not just giving all accommodations to all students because it is easier than individualizing! </a:t>
            </a:r>
            <a:r>
              <a:rPr lang="en-US" b="1" smtClean="0"/>
              <a:t>Teacher Tool Three</a:t>
            </a:r>
            <a:r>
              <a:rPr lang="en-US" smtClean="0"/>
              <a:t> helps the team insure that the accommodation information is ready to be shared for assessments and that  test administrators know what accommodations to implement, who is to implement, where to implement and how to implement.</a:t>
            </a:r>
          </a:p>
          <a:p>
            <a:pPr eaLnBrk="1" hangingPunct="1"/>
            <a:endParaRPr lang="en-US" smtClean="0"/>
          </a:p>
          <a:p>
            <a:pPr eaLnBrk="1" hangingPunct="1"/>
            <a:r>
              <a:rPr lang="en-US" smtClean="0"/>
              <a:t>This tool will also has an evaluative/feedback component to it.  At the conclusion of the assessment window, it allows a teacher, test administrator or test coordinator:</a:t>
            </a:r>
          </a:p>
          <a:p>
            <a:pPr eaLnBrk="1" hangingPunct="1">
              <a:buFontTx/>
              <a:buChar char="•"/>
            </a:pPr>
            <a:r>
              <a:rPr lang="en-US" smtClean="0"/>
              <a:t>To ensure the meaningful participation in state and district-wide assessments</a:t>
            </a:r>
          </a:p>
          <a:p>
            <a:pPr eaLnBrk="1" hangingPunct="1">
              <a:buFontTx/>
              <a:buChar char="•"/>
            </a:pPr>
            <a:r>
              <a:rPr lang="en-US" smtClean="0"/>
              <a:t>To reveal questionable patterns </a:t>
            </a:r>
          </a:p>
          <a:p>
            <a:pPr eaLnBrk="1" hangingPunct="1">
              <a:buFontTx/>
              <a:buChar char="•"/>
            </a:pPr>
            <a:r>
              <a:rPr lang="en-US" smtClean="0"/>
              <a:t>To identify needs of team members, test administrators, or others for additional training and support</a:t>
            </a:r>
          </a:p>
          <a:p>
            <a:pPr eaLnBrk="1" hangingPunct="1">
              <a:buFontTx/>
              <a:buChar char="•"/>
            </a:pPr>
            <a:r>
              <a:rPr lang="en-US" smtClean="0"/>
              <a:t>Decide whether the student should</a:t>
            </a:r>
          </a:p>
          <a:p>
            <a:pPr lvl="1" eaLnBrk="1" hangingPunct="1">
              <a:buFontTx/>
              <a:buChar char="•"/>
            </a:pPr>
            <a:r>
              <a:rPr lang="en-US" smtClean="0"/>
              <a:t>Continue using an accommodation  “as is”</a:t>
            </a:r>
          </a:p>
          <a:p>
            <a:pPr lvl="1" eaLnBrk="1" hangingPunct="1">
              <a:buFontTx/>
              <a:buChar char="•"/>
            </a:pPr>
            <a:r>
              <a:rPr lang="en-US" smtClean="0"/>
              <a:t>Use an accommodation with changes</a:t>
            </a:r>
          </a:p>
          <a:p>
            <a:pPr lvl="1" eaLnBrk="1" hangingPunct="1">
              <a:buFontTx/>
              <a:buChar char="•"/>
            </a:pPr>
            <a:r>
              <a:rPr lang="en-US" smtClean="0"/>
              <a:t>Discontinue accommodation use</a:t>
            </a:r>
          </a:p>
          <a:p>
            <a:pPr eaLnBrk="1" hangingPunct="1">
              <a:buFontTx/>
              <a:buChar char="•"/>
            </a:pPr>
            <a:endParaRPr lang="en-US" smtClean="0"/>
          </a:p>
          <a:p>
            <a:pPr eaLnBrk="1" hangingPunct="1">
              <a:buFontTx/>
              <a:buChar char="•"/>
            </a:pP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pPr defTabSz="914400"/>
            <a:fld id="{CAA09A96-AC76-4527-BAF8-DC9BD2263F96}" type="slidenum">
              <a:rPr lang="en-US" smtClean="0"/>
              <a:pPr defTabSz="914400"/>
              <a:t>17</a:t>
            </a:fld>
            <a:endParaRPr lang="en-US" smtClean="0"/>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t>Just as it is important to involve the individual student prior to the assessment and gain their perspective about accommodations use, it is just as important to get their feedback following the assessment.  One can collect valuable information that may benefit the student in the classroom setting as well as for future state testing.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p>
        </p:txBody>
      </p:sp>
      <p:sp>
        <p:nvSpPr>
          <p:cNvPr id="199684"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BC0BB3D3-C089-47E8-A7C7-483E1415551C}" type="slidenum">
              <a:rPr lang="en-US" sz="1100"/>
              <a:pPr algn="r"/>
              <a:t>18</a:t>
            </a:fld>
            <a:endParaRPr lang="en-US"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pPr defTabSz="914400"/>
            <a:fld id="{2B96FDF8-D79C-47A7-A8BC-D9F32B60BCD9}" type="slidenum">
              <a:rPr lang="en-US" smtClean="0"/>
              <a:pPr defTabSz="914400"/>
              <a:t>19</a:t>
            </a:fld>
            <a:endParaRPr lang="en-US" smtClean="0"/>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marL="227013" indent="-227013" eaLnBrk="1" hangingPunct="1">
              <a:buFontTx/>
              <a:buChar char="•"/>
            </a:pPr>
            <a:r>
              <a:rPr lang="en-US" smtClean="0"/>
              <a:t>PSSA-M and PASA participation is decided by the IEP team</a:t>
            </a:r>
          </a:p>
          <a:p>
            <a:pPr marL="227013" indent="-227013" eaLnBrk="1" hangingPunct="1">
              <a:buFontTx/>
              <a:buChar char="•"/>
            </a:pPr>
            <a:r>
              <a:rPr lang="en-US" smtClean="0"/>
              <a:t>Must meet all four criteria for the PSSA-M:</a:t>
            </a:r>
          </a:p>
          <a:p>
            <a:pPr marL="227013" indent="-227013" eaLnBrk="1" hangingPunct="1"/>
            <a:r>
              <a:rPr lang="en-US" smtClean="0"/>
              <a:t>http://www.education.state.pa.us/portal/server.pt/community/special_education/7465/assessment/607491</a:t>
            </a:r>
          </a:p>
          <a:p>
            <a:pPr marL="227013" indent="-227013" eaLnBrk="1" hangingPunct="1">
              <a:buFontTx/>
              <a:buChar char="•"/>
            </a:pPr>
            <a:r>
              <a:rPr lang="en-US" smtClean="0"/>
              <a:t>and all six criteria for the PASA:</a:t>
            </a:r>
          </a:p>
          <a:p>
            <a:pPr marL="227013" indent="-227013" eaLnBrk="1" hangingPunct="1"/>
            <a:r>
              <a:rPr lang="en-US" smtClean="0"/>
              <a:t>http://www.education.state.pa.us/portal/server.pt/community/special_education/7465/pasa_information/619900</a:t>
            </a:r>
          </a:p>
          <a:p>
            <a:pPr marL="227013" indent="-227013" eaLnBrk="1" hangingPunct="1">
              <a:buFontTx/>
              <a:buChar char="•"/>
            </a:pPr>
            <a:r>
              <a:rPr lang="en-US" smtClean="0"/>
              <a:t>PSSA-M for math only in 2010</a:t>
            </a:r>
          </a:p>
          <a:p>
            <a:pPr marL="227013" indent="-227013" eaLnBrk="1" hangingPunct="1">
              <a:buFontTx/>
              <a:buChar char="•"/>
            </a:pPr>
            <a:r>
              <a:rPr lang="en-US" smtClean="0"/>
              <a:t>PSSA-M for reading and science in 2011</a:t>
            </a:r>
          </a:p>
          <a:p>
            <a:pPr marL="227013" indent="-227013" eaLnBrk="1" hangingPunct="1">
              <a:buFontTx/>
              <a:buChar char="•"/>
            </a:pPr>
            <a:r>
              <a:rPr lang="en-US" smtClean="0"/>
              <a:t>Parental request MUST be explained</a:t>
            </a:r>
          </a:p>
          <a:p>
            <a:pPr marL="227013" indent="-227013" eaLnBrk="1" hangingPunct="1">
              <a:buFontTx/>
              <a:buChar cha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smtClean="0"/>
              <a:t>Here are the objectives for the presentation</a:t>
            </a:r>
          </a:p>
        </p:txBody>
      </p:sp>
      <p:sp>
        <p:nvSpPr>
          <p:cNvPr id="183300" name="Slide Number Placeholder 3"/>
          <p:cNvSpPr>
            <a:spLocks noGrp="1"/>
          </p:cNvSpPr>
          <p:nvPr>
            <p:ph type="sldNum" sz="quarter" idx="5"/>
          </p:nvPr>
        </p:nvSpPr>
        <p:spPr>
          <a:noFill/>
        </p:spPr>
        <p:txBody>
          <a:bodyPr/>
          <a:lstStyle/>
          <a:p>
            <a:pPr defTabSz="914400"/>
            <a:fld id="{45947116-2E03-4A8C-BAB6-ABD5B1DACB12}" type="slidenum">
              <a:rPr lang="en-US" smtClean="0"/>
              <a:pPr defTabSz="914400"/>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pPr defTabSz="914400"/>
            <a:fld id="{FEE16F86-7DA8-4B99-BB1B-D5F606B23CC2}" type="slidenum">
              <a:rPr lang="en-US" smtClean="0"/>
              <a:pPr defTabSz="914400"/>
              <a:t>20</a:t>
            </a:fld>
            <a:endParaRPr lang="en-US" smtClean="0"/>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marL="217488" indent="-217488" eaLnBrk="1" hangingPunct="1"/>
            <a:endParaRPr lang="en-US" smtClean="0"/>
          </a:p>
          <a:p>
            <a:pPr marL="217488" indent="-217488" eaLnBrk="1" hangingPunct="1">
              <a:buFontTx/>
              <a:buAutoNum type="arabicPeriod"/>
            </a:pPr>
            <a:r>
              <a:rPr lang="en-US" smtClean="0"/>
              <a:t>First column is the accommodation category. A brief description of each accommodation is provided. This description may be applicable for instruction as well as assessment. Therefore, the next three columns MUST be read to determine eligibility for the PSSA and PSSA-M test(s).</a:t>
            </a:r>
          </a:p>
          <a:p>
            <a:pPr marL="217488" indent="-217488" eaLnBrk="1" hangingPunct="1">
              <a:buFontTx/>
              <a:buAutoNum type="arabicPeriod"/>
            </a:pPr>
            <a:r>
              <a:rPr lang="en-US" smtClean="0"/>
              <a:t>Second column indicates the accommodation is a standard accommodation. A standard accommodation is allowable for the PSSA test. </a:t>
            </a:r>
          </a:p>
          <a:p>
            <a:pPr marL="217488" indent="-217488" eaLnBrk="1" hangingPunct="1">
              <a:buFontTx/>
              <a:buAutoNum type="arabicPeriod"/>
            </a:pPr>
            <a:r>
              <a:rPr lang="en-US" smtClean="0"/>
              <a:t>Third column indicates the accommodation is a non-standard accommodation for the PSSA and PSSA-M test(s). A non-standard accommodation is NOT allowable for the PSSA and PSSA-M test(s). This column is further divided into two more columns that indicate the reason for the accommodation to be not allowable:</a:t>
            </a:r>
          </a:p>
          <a:p>
            <a:pPr marL="708025" lvl="1" indent="-271463" eaLnBrk="1" hangingPunct="1">
              <a:buFontTx/>
              <a:buChar char="•"/>
            </a:pPr>
            <a:r>
              <a:rPr lang="en-US" smtClean="0"/>
              <a:t>Ethics/Security</a:t>
            </a:r>
          </a:p>
          <a:p>
            <a:pPr marL="708025" lvl="1" indent="-271463" eaLnBrk="1" hangingPunct="1">
              <a:buFontTx/>
              <a:buChar char="•"/>
            </a:pPr>
            <a:r>
              <a:rPr lang="en-US" smtClean="0"/>
              <a:t>Invalidates score</a:t>
            </a:r>
          </a:p>
          <a:p>
            <a:pPr marL="217488" indent="-217488" eaLnBrk="1" hangingPunct="1">
              <a:buFontTx/>
              <a:buAutoNum type="arabicPeriod"/>
            </a:pPr>
            <a:r>
              <a:rPr lang="en-US" smtClean="0"/>
              <a:t>Detailed test practices listed in the first column can be matched to either a “Standard” (allowable) accommodation or “Not Allowable” accommodation. If an accommodation is not allowable for the PSSA and PSSA-M tests, the reason is checked in either or both the “ethics” column or the “invalidates score” column.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pPr defTabSz="914400"/>
            <a:fld id="{FEA6AC1D-7B0D-490C-B3BD-838AABD9BFAA}" type="slidenum">
              <a:rPr lang="en-US" smtClean="0"/>
              <a:pPr defTabSz="914400"/>
              <a:t>21</a:t>
            </a:fld>
            <a:endParaRPr lang="en-US" smtClean="0"/>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smtClean="0"/>
              <a:t>Table 5 provides some examples of accommodations that might be considered for instruction and/or assessment for specific student characteristics. This not an exhaustive table. Educators are encouraged to consult PDE, PaTTAN, or the regional IU regarding accommodations that may not be listed.</a:t>
            </a:r>
          </a:p>
          <a:p>
            <a:pPr eaLnBrk="1" hangingPunct="1"/>
            <a:endParaRPr lang="en-US" smtClean="0"/>
          </a:p>
          <a:p>
            <a:pPr eaLnBrk="1" hangingPunct="1"/>
            <a:r>
              <a:rPr lang="en-US" b="1" smtClean="0"/>
              <a:t>It is important to note that not all accommodations listed in the instructional column appear in the assessment column.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marL="217488" indent="-217488">
              <a:lnSpc>
                <a:spcPct val="80000"/>
              </a:lnSpc>
              <a:buFontTx/>
              <a:buAutoNum type="arabicPeriod"/>
            </a:pPr>
            <a:r>
              <a:rPr lang="en-US" sz="800" smtClean="0"/>
              <a:t>The audio CD is for a very limited number of students. Data regarding the use of this accommodation has been examined to determine the statewide use of this accommodation. Therefore, PDE does not anticipate an unusual number of requests. The audio version is intended to accommodate those students who do not access printed material for instruction and assessment.</a:t>
            </a:r>
          </a:p>
          <a:p>
            <a:pPr marL="217488" indent="-217488">
              <a:lnSpc>
                <a:spcPct val="80000"/>
              </a:lnSpc>
              <a:buFontTx/>
              <a:buAutoNum type="arabicPeriod"/>
            </a:pPr>
            <a:r>
              <a:rPr lang="en-US" sz="800" smtClean="0"/>
              <a:t>The availability of a prerecorded audio version of the PSSA test replaces the previous audio version accommodation that required an LEA to do the recording. Individual recording of the PSSA or PSSA-M test(s) is NOT ALLOWABLE. ALL audio versions MUST be ordered through Data Recognition Corporation (DRC).</a:t>
            </a:r>
          </a:p>
          <a:p>
            <a:pPr marL="217488" indent="-217488">
              <a:lnSpc>
                <a:spcPct val="80000"/>
              </a:lnSpc>
              <a:buFontTx/>
              <a:buAutoNum type="arabicPeriod"/>
            </a:pPr>
            <a:r>
              <a:rPr lang="en-US" sz="800" smtClean="0"/>
              <a:t>2010 orders will be placed outside of the Enrollment Verification Window. DRC will broadcast ordering instructions to the LEAs for this year. 2011 and beyond orders will be placed during the Enrollment Verification Window at the same time as other special version orders.</a:t>
            </a:r>
          </a:p>
          <a:p>
            <a:pPr marL="217488" indent="-217488">
              <a:lnSpc>
                <a:spcPct val="80000"/>
              </a:lnSpc>
              <a:buFontTx/>
              <a:buAutoNum type="arabicPeriod"/>
            </a:pPr>
            <a:r>
              <a:rPr lang="en-US" sz="800" smtClean="0"/>
              <a:t>There will be no PSSA-M or Spanish audio version for 2010.</a:t>
            </a:r>
          </a:p>
          <a:p>
            <a:pPr marL="217488" indent="-217488">
              <a:lnSpc>
                <a:spcPct val="80000"/>
              </a:lnSpc>
              <a:buFontTx/>
              <a:buAutoNum type="arabicPeriod"/>
            </a:pPr>
            <a:r>
              <a:rPr lang="en-US" sz="800" smtClean="0"/>
              <a:t>The following restrictions apply:</a:t>
            </a:r>
          </a:p>
          <a:p>
            <a:pPr marL="217488" indent="-217488">
              <a:lnSpc>
                <a:spcPct val="80000"/>
              </a:lnSpc>
              <a:buFontTx/>
              <a:buChar char="•"/>
            </a:pPr>
            <a:r>
              <a:rPr lang="en-US" sz="800" smtClean="0"/>
              <a:t>Test administrator opens the </a:t>
            </a:r>
            <a:r>
              <a:rPr lang="en-US" sz="800" u="sng" smtClean="0"/>
              <a:t>electronic audio files</a:t>
            </a:r>
            <a:r>
              <a:rPr lang="en-US" sz="800" smtClean="0"/>
              <a:t> of the PSSA tests using school computers that do not go home with the students.</a:t>
            </a:r>
          </a:p>
          <a:p>
            <a:pPr marL="217488" indent="-217488">
              <a:lnSpc>
                <a:spcPct val="80000"/>
              </a:lnSpc>
              <a:buFontTx/>
              <a:buChar char="•"/>
            </a:pPr>
            <a:r>
              <a:rPr lang="en-US" sz="800" smtClean="0"/>
              <a:t>Test administrator must monitor all test sessions.</a:t>
            </a:r>
          </a:p>
          <a:p>
            <a:pPr marL="217488" indent="-217488">
              <a:lnSpc>
                <a:spcPct val="80000"/>
              </a:lnSpc>
              <a:buFontTx/>
              <a:buChar char="•"/>
            </a:pPr>
            <a:r>
              <a:rPr lang="en-US" sz="800" smtClean="0"/>
              <a:t>Students may use a school computer to type open ended responses.</a:t>
            </a:r>
          </a:p>
          <a:p>
            <a:pPr marL="217488" indent="-217488">
              <a:lnSpc>
                <a:spcPct val="80000"/>
              </a:lnSpc>
              <a:buFontTx/>
              <a:buChar char="•"/>
            </a:pPr>
            <a:r>
              <a:rPr lang="en-US" sz="800" smtClean="0"/>
              <a:t>NO printed or electronic copy/version of the electronic documents may be saved, forwarded, e-mailed, or otherwise kept or distributed by or to any person whatsoever.</a:t>
            </a:r>
          </a:p>
          <a:p>
            <a:pPr marL="217488" indent="-217488">
              <a:lnSpc>
                <a:spcPct val="80000"/>
              </a:lnSpc>
              <a:buFontTx/>
              <a:buChar char="•"/>
            </a:pPr>
            <a:r>
              <a:rPr lang="en-US" sz="800" smtClean="0"/>
              <a:t>All student responses must be marked by the students or transcribed by the test administrator into regular PSSA answer booklets.</a:t>
            </a:r>
          </a:p>
          <a:p>
            <a:pPr marL="217488" indent="-217488">
              <a:lnSpc>
                <a:spcPct val="80000"/>
              </a:lnSpc>
              <a:buFontTx/>
              <a:buChar char="•"/>
            </a:pPr>
            <a:r>
              <a:rPr lang="en-US" sz="800" smtClean="0"/>
              <a:t>All electronic and printed copies of student responses must be completely erased and/or destroyed.</a:t>
            </a:r>
          </a:p>
          <a:p>
            <a:pPr marL="217488" indent="-217488">
              <a:lnSpc>
                <a:spcPct val="80000"/>
              </a:lnSpc>
              <a:buFontTx/>
              <a:buChar char="•"/>
            </a:pPr>
            <a:r>
              <a:rPr lang="en-US" sz="800" smtClean="0"/>
              <a:t>At completion of test, the entire PSSA audio file must be completely removed from the computers’ hardware and/or other data storage device.</a:t>
            </a:r>
          </a:p>
          <a:p>
            <a:pPr marL="217488" indent="-217488">
              <a:lnSpc>
                <a:spcPct val="80000"/>
              </a:lnSpc>
              <a:buFontTx/>
              <a:buChar char="•"/>
            </a:pPr>
            <a:r>
              <a:rPr lang="en-US" sz="800" smtClean="0"/>
              <a:t>All CDs MUST be accounted for and returned to DRC with the regular test materials.</a:t>
            </a:r>
          </a:p>
          <a:p>
            <a:pPr marL="217488" indent="-217488">
              <a:lnSpc>
                <a:spcPct val="80000"/>
              </a:lnSpc>
              <a:buFontTx/>
              <a:buChar char="•"/>
            </a:pPr>
            <a:r>
              <a:rPr lang="en-US" sz="800" smtClean="0"/>
              <a:t>Accurate documentation of this accommodation must be kept in the students’ files.</a:t>
            </a:r>
          </a:p>
          <a:p>
            <a:pPr marL="217488" indent="-217488">
              <a:lnSpc>
                <a:spcPct val="80000"/>
              </a:lnSpc>
            </a:pPr>
            <a:r>
              <a:rPr lang="en-US" sz="800" smtClean="0"/>
              <a:t>5. A copy of the documentation indicating use of audio recording for instruction and assessment must be sent to:</a:t>
            </a:r>
          </a:p>
          <a:p>
            <a:pPr marL="217488" indent="-217488">
              <a:lnSpc>
                <a:spcPct val="80000"/>
              </a:lnSpc>
            </a:pPr>
            <a:r>
              <a:rPr lang="en-US" sz="800" smtClean="0"/>
              <a:t>Diane Simaska</a:t>
            </a:r>
          </a:p>
          <a:p>
            <a:pPr marL="217488" indent="-217488">
              <a:lnSpc>
                <a:spcPct val="80000"/>
              </a:lnSpc>
            </a:pPr>
            <a:r>
              <a:rPr lang="en-US" sz="800" smtClean="0"/>
              <a:t>Division of Assessment, 9th floor</a:t>
            </a:r>
          </a:p>
          <a:p>
            <a:pPr marL="217488" indent="-217488">
              <a:lnSpc>
                <a:spcPct val="80000"/>
              </a:lnSpc>
            </a:pPr>
            <a:r>
              <a:rPr lang="en-US" sz="800" smtClean="0"/>
              <a:t>Commonwealth of Pennsylvania</a:t>
            </a:r>
          </a:p>
          <a:p>
            <a:pPr marL="217488" indent="-217488">
              <a:lnSpc>
                <a:spcPct val="80000"/>
              </a:lnSpc>
            </a:pPr>
            <a:r>
              <a:rPr lang="en-US" sz="800" smtClean="0"/>
              <a:t>Department of Education</a:t>
            </a:r>
          </a:p>
          <a:p>
            <a:pPr marL="217488" indent="-217488">
              <a:lnSpc>
                <a:spcPct val="80000"/>
              </a:lnSpc>
            </a:pPr>
            <a:r>
              <a:rPr lang="en-US" sz="800" smtClean="0"/>
              <a:t>333 Market ST</a:t>
            </a:r>
          </a:p>
          <a:p>
            <a:pPr marL="217488" indent="-217488">
              <a:lnSpc>
                <a:spcPct val="80000"/>
              </a:lnSpc>
            </a:pPr>
            <a:r>
              <a:rPr lang="en-US" sz="800" smtClean="0"/>
              <a:t>Harrisburg, PA 17126-0333</a:t>
            </a:r>
          </a:p>
          <a:p>
            <a:pPr marL="217488" indent="-217488">
              <a:lnSpc>
                <a:spcPct val="80000"/>
              </a:lnSpc>
            </a:pPr>
            <a:r>
              <a:rPr lang="en-US" sz="800" smtClean="0"/>
              <a:t>OR</a:t>
            </a:r>
          </a:p>
          <a:p>
            <a:pPr marL="217488" indent="-217488">
              <a:lnSpc>
                <a:spcPct val="80000"/>
              </a:lnSpc>
            </a:pPr>
            <a:r>
              <a:rPr lang="en-US" sz="800" smtClean="0"/>
              <a:t>Lynda Lupp</a:t>
            </a:r>
          </a:p>
          <a:p>
            <a:pPr marL="217488" indent="-217488">
              <a:lnSpc>
                <a:spcPct val="80000"/>
              </a:lnSpc>
            </a:pPr>
            <a:r>
              <a:rPr lang="en-US" sz="800" smtClean="0"/>
              <a:t>Bureau of Special Education, 7</a:t>
            </a:r>
            <a:r>
              <a:rPr lang="en-US" sz="800" baseline="30000" smtClean="0"/>
              <a:t>th</a:t>
            </a:r>
            <a:r>
              <a:rPr lang="en-US" sz="800" smtClean="0"/>
              <a:t> Floor</a:t>
            </a:r>
          </a:p>
          <a:p>
            <a:pPr marL="217488" indent="-217488">
              <a:lnSpc>
                <a:spcPct val="80000"/>
              </a:lnSpc>
            </a:pPr>
            <a:r>
              <a:rPr lang="en-US" sz="800" smtClean="0"/>
              <a:t>Commonwealth of Pennsylvania</a:t>
            </a:r>
          </a:p>
          <a:p>
            <a:pPr marL="217488" indent="-217488">
              <a:lnSpc>
                <a:spcPct val="80000"/>
              </a:lnSpc>
            </a:pPr>
            <a:r>
              <a:rPr lang="en-US" sz="800" smtClean="0"/>
              <a:t>Department of Education</a:t>
            </a:r>
          </a:p>
          <a:p>
            <a:pPr marL="217488" indent="-217488">
              <a:lnSpc>
                <a:spcPct val="80000"/>
              </a:lnSpc>
            </a:pPr>
            <a:r>
              <a:rPr lang="en-US" sz="800" smtClean="0"/>
              <a:t>333 Market ST</a:t>
            </a:r>
          </a:p>
          <a:p>
            <a:pPr marL="217488" indent="-217488">
              <a:lnSpc>
                <a:spcPct val="80000"/>
              </a:lnSpc>
            </a:pPr>
            <a:r>
              <a:rPr lang="en-US" sz="800" smtClean="0"/>
              <a:t>Harrisburg, PA 17126-0333</a:t>
            </a:r>
          </a:p>
          <a:p>
            <a:pPr marL="217488" indent="-217488">
              <a:lnSpc>
                <a:spcPct val="80000"/>
              </a:lnSpc>
            </a:pPr>
            <a:endParaRPr lang="en-US" sz="800" smtClean="0"/>
          </a:p>
          <a:p>
            <a:pPr marL="217488" indent="-217488">
              <a:lnSpc>
                <a:spcPct val="80000"/>
              </a:lnSpc>
            </a:pPr>
            <a:r>
              <a:rPr lang="en-US" sz="800" smtClean="0"/>
              <a:t>Documentation must include:	</a:t>
            </a:r>
          </a:p>
          <a:p>
            <a:pPr marL="1090613" lvl="2" indent="-217488">
              <a:lnSpc>
                <a:spcPct val="80000"/>
              </a:lnSpc>
              <a:buFontTx/>
              <a:buChar char="•"/>
            </a:pPr>
            <a:r>
              <a:rPr lang="en-US" sz="800" smtClean="0"/>
              <a:t>Cover letter and PSSA Audio Version Accommodation Request Form *</a:t>
            </a:r>
          </a:p>
          <a:p>
            <a:pPr marL="1090613" lvl="2" indent="-217488">
              <a:lnSpc>
                <a:spcPct val="80000"/>
              </a:lnSpc>
              <a:buFontTx/>
              <a:buChar char="•"/>
            </a:pPr>
            <a:r>
              <a:rPr lang="en-US" sz="800" smtClean="0"/>
              <a:t>IEP information including</a:t>
            </a:r>
          </a:p>
          <a:p>
            <a:pPr marL="1527175" lvl="3" indent="-217488">
              <a:lnSpc>
                <a:spcPct val="80000"/>
              </a:lnSpc>
              <a:buFontTx/>
              <a:buChar char="•"/>
            </a:pPr>
            <a:r>
              <a:rPr lang="en-US" sz="800" smtClean="0"/>
              <a:t>Cover page</a:t>
            </a:r>
          </a:p>
          <a:p>
            <a:pPr marL="1527175" lvl="3" indent="-217488">
              <a:lnSpc>
                <a:spcPct val="80000"/>
              </a:lnSpc>
              <a:buFontTx/>
              <a:buChar char="•"/>
            </a:pPr>
            <a:r>
              <a:rPr lang="en-US" sz="800" smtClean="0"/>
              <a:t>Present levels OR specially designed instruction page</a:t>
            </a:r>
          </a:p>
          <a:p>
            <a:pPr marL="1527175" lvl="3" indent="-217488">
              <a:lnSpc>
                <a:spcPct val="80000"/>
              </a:lnSpc>
              <a:buFontTx/>
              <a:buChar char="•"/>
            </a:pPr>
            <a:r>
              <a:rPr lang="en-US" sz="800" smtClean="0"/>
              <a:t>Section IV of State and Local Assessment</a:t>
            </a:r>
          </a:p>
          <a:p>
            <a:pPr marL="1527175" lvl="3" indent="-217488">
              <a:lnSpc>
                <a:spcPct val="80000"/>
              </a:lnSpc>
              <a:buFontTx/>
              <a:buChar char="•"/>
            </a:pPr>
            <a:endParaRPr lang="en-US" sz="800" smtClean="0"/>
          </a:p>
          <a:p>
            <a:pPr marL="1527175" lvl="3" indent="-217488">
              <a:lnSpc>
                <a:spcPct val="80000"/>
              </a:lnSpc>
            </a:pPr>
            <a:r>
              <a:rPr lang="en-US" sz="800" b="1" smtClean="0"/>
              <a:t>*PSSA Audio Version Accommodation Request Form can be obtained by contacting the Bureau of Assessment and Accountability or the Bureau of Special Education:</a:t>
            </a:r>
          </a:p>
          <a:p>
            <a:pPr marL="1527175" lvl="3" indent="-217488">
              <a:lnSpc>
                <a:spcPct val="80000"/>
              </a:lnSpc>
            </a:pPr>
            <a:r>
              <a:rPr lang="en-US" sz="800" b="1" smtClean="0"/>
              <a:t>Diane A. Simaska</a:t>
            </a:r>
            <a:r>
              <a:rPr lang="en-US" sz="800" smtClean="0"/>
              <a:t> | Basic Educational Associate II						</a:t>
            </a:r>
          </a:p>
          <a:p>
            <a:pPr marL="1527175" lvl="3" indent="-217488">
              <a:lnSpc>
                <a:spcPct val="80000"/>
              </a:lnSpc>
            </a:pPr>
            <a:r>
              <a:rPr lang="en-US" sz="800" smtClean="0"/>
              <a:t>Bureau of Assessment and Accountability</a:t>
            </a:r>
          </a:p>
          <a:p>
            <a:pPr marL="1527175" lvl="3" indent="-217488">
              <a:lnSpc>
                <a:spcPct val="80000"/>
              </a:lnSpc>
            </a:pPr>
            <a:r>
              <a:rPr lang="en-US" sz="800" smtClean="0"/>
              <a:t>Division of Assessment</a:t>
            </a:r>
          </a:p>
          <a:p>
            <a:pPr marL="1527175" lvl="3" indent="-217488">
              <a:lnSpc>
                <a:spcPct val="80000"/>
              </a:lnSpc>
            </a:pPr>
            <a:r>
              <a:rPr lang="en-US" sz="800" smtClean="0"/>
              <a:t>Pennsylvania Department of Education</a:t>
            </a:r>
          </a:p>
          <a:p>
            <a:pPr marL="1527175" lvl="3" indent="-217488">
              <a:lnSpc>
                <a:spcPct val="80000"/>
              </a:lnSpc>
            </a:pPr>
            <a:r>
              <a:rPr lang="en-US" sz="800" smtClean="0"/>
              <a:t>333 Market Street | Harrisburg PA 17126-0333</a:t>
            </a:r>
          </a:p>
          <a:p>
            <a:pPr marL="1527175" lvl="3" indent="-217488">
              <a:lnSpc>
                <a:spcPct val="80000"/>
              </a:lnSpc>
            </a:pPr>
            <a:r>
              <a:rPr lang="en-US" sz="800" smtClean="0"/>
              <a:t>Phone: 717.346.8064 | Fax: 717.783.6642</a:t>
            </a:r>
            <a:endParaRPr lang="en-US" sz="800" smtClean="0">
              <a:hlinkClick r:id="rId3"/>
            </a:endParaRPr>
          </a:p>
          <a:p>
            <a:pPr marL="1527175" lvl="3" indent="-217488">
              <a:lnSpc>
                <a:spcPct val="80000"/>
              </a:lnSpc>
            </a:pPr>
            <a:r>
              <a:rPr lang="en-US" sz="800" smtClean="0">
                <a:hlinkClick r:id="rId3"/>
              </a:rPr>
              <a:t>dsimaska@state.pa.us| www.education.state.pa.us</a:t>
            </a:r>
            <a:r>
              <a:rPr lang="en-US" sz="800" smtClean="0"/>
              <a:t> </a:t>
            </a:r>
          </a:p>
          <a:p>
            <a:pPr marL="1527175" lvl="3" indent="-217488">
              <a:lnSpc>
                <a:spcPct val="80000"/>
              </a:lnSpc>
            </a:pPr>
            <a:endParaRPr lang="en-US" sz="800" smtClean="0"/>
          </a:p>
          <a:p>
            <a:pPr marL="1527175" lvl="3" indent="-217488">
              <a:lnSpc>
                <a:spcPct val="80000"/>
              </a:lnSpc>
            </a:pPr>
            <a:r>
              <a:rPr lang="en-US" sz="800" smtClean="0"/>
              <a:t>OR</a:t>
            </a:r>
          </a:p>
          <a:p>
            <a:pPr marL="1527175" lvl="3" indent="-217488">
              <a:lnSpc>
                <a:spcPct val="80000"/>
              </a:lnSpc>
            </a:pPr>
            <a:endParaRPr lang="en-US" sz="800" smtClean="0"/>
          </a:p>
          <a:p>
            <a:pPr marL="1527175" lvl="3" indent="-217488">
              <a:lnSpc>
                <a:spcPct val="80000"/>
              </a:lnSpc>
            </a:pPr>
            <a:r>
              <a:rPr lang="en-US" sz="800" b="1" smtClean="0"/>
              <a:t>Lynda A. Balmer-Lupp, M.Ed.Adm.|</a:t>
            </a:r>
            <a:r>
              <a:rPr lang="en-US" sz="800" smtClean="0"/>
              <a:t>Special Education Adviser </a:t>
            </a:r>
            <a:br>
              <a:rPr lang="en-US" sz="800" smtClean="0"/>
            </a:br>
            <a:r>
              <a:rPr lang="en-US" sz="800" smtClean="0"/>
              <a:t>Bureau of Special Education </a:t>
            </a:r>
            <a:br>
              <a:rPr lang="en-US" sz="800" smtClean="0"/>
            </a:br>
            <a:r>
              <a:rPr lang="en-US" sz="800" smtClean="0"/>
              <a:t>Division of Compliance and Monitoring Central </a:t>
            </a:r>
            <a:br>
              <a:rPr lang="en-US" sz="800" smtClean="0"/>
            </a:br>
            <a:r>
              <a:rPr lang="en-US" sz="800" smtClean="0"/>
              <a:t>Pennsylvania Department of Education </a:t>
            </a:r>
            <a:br>
              <a:rPr lang="en-US" sz="800" smtClean="0"/>
            </a:br>
            <a:r>
              <a:rPr lang="en-US" sz="800" smtClean="0"/>
              <a:t>333 Market Street|Harrisburg PA 17126-0333 </a:t>
            </a:r>
            <a:br>
              <a:rPr lang="en-US" sz="800" smtClean="0"/>
            </a:br>
            <a:r>
              <a:rPr lang="en-US" sz="800" smtClean="0"/>
              <a:t>Phone: 717.783.6885|717.783.6139 </a:t>
            </a:r>
            <a:br>
              <a:rPr lang="en-US" sz="800" smtClean="0"/>
            </a:br>
            <a:r>
              <a:rPr lang="en-US" sz="800" smtClean="0">
                <a:hlinkClick r:id="rId4"/>
              </a:rPr>
              <a:t>lylupp@state.pa.us</a:t>
            </a:r>
            <a:r>
              <a:rPr lang="en-US" sz="800" smtClean="0"/>
              <a:t> | </a:t>
            </a:r>
            <a:r>
              <a:rPr lang="en-US" sz="800" smtClean="0">
                <a:hlinkClick r:id="rId5"/>
              </a:rPr>
              <a:t>www.education.state.pa.us</a:t>
            </a:r>
            <a:r>
              <a:rPr lang="en-US" sz="80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pPr defTabSz="914400"/>
            <a:fld id="{CA4E9DA5-8C66-43A2-B0CC-FF9942C44D28}" type="slidenum">
              <a:rPr lang="en-US" smtClean="0"/>
              <a:pPr defTabSz="914400"/>
              <a:t>23</a:t>
            </a:fld>
            <a:endParaRPr lang="en-US" smtClean="0"/>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marL="227013" indent="-227013" eaLnBrk="1" hangingPunct="1"/>
            <a:endParaRPr lang="en-US" smtClean="0"/>
          </a:p>
          <a:p>
            <a:pPr marL="227013" indent="-227013" eaLnBrk="1" hangingPunct="1">
              <a:buFontTx/>
              <a:buAutoNum type="arabicPeriod"/>
            </a:pPr>
            <a:r>
              <a:rPr lang="en-US" smtClean="0"/>
              <a:t>Part IV of the IEP should be completed carefully and thoughtfully well in advance of the PSSA test window; do not make hasty decisions during PSSA-Panic time.</a:t>
            </a:r>
          </a:p>
          <a:p>
            <a:pPr marL="227013" indent="-227013" eaLnBrk="1" hangingPunct="1">
              <a:buFontTx/>
              <a:buAutoNum type="arabicPeriod"/>
            </a:pPr>
            <a:r>
              <a:rPr lang="en-US" smtClean="0"/>
              <a:t>Distribute &amp; explain accommodations for students in regular class for ALL assessments</a:t>
            </a:r>
          </a:p>
          <a:p>
            <a:pPr marL="227013" indent="-227013" eaLnBrk="1" hangingPunct="1">
              <a:buFontTx/>
              <a:buAutoNum type="arabicPeriod"/>
            </a:pPr>
            <a:r>
              <a:rPr lang="en-US" smtClean="0"/>
              <a:t>Read-aloud without prompting i.e., inflection, repeated directions for a question that you know student has answered incorrectly.</a:t>
            </a:r>
          </a:p>
          <a:p>
            <a:pPr marL="227013" indent="-227013" eaLnBrk="1" hangingPunct="1">
              <a:buFontTx/>
              <a:buAutoNum type="arabicPeriod"/>
            </a:pPr>
            <a:r>
              <a:rPr lang="en-US" smtClean="0"/>
              <a:t>Small group: not more than 5</a:t>
            </a:r>
          </a:p>
          <a:p>
            <a:pPr marL="227013" indent="-227013" eaLnBrk="1" hangingPunct="1">
              <a:buFontTx/>
              <a:buAutoNum type="arabicPeriod"/>
            </a:pPr>
            <a:r>
              <a:rPr lang="en-US" smtClean="0"/>
              <a:t>Maintain test security</a:t>
            </a:r>
          </a:p>
          <a:p>
            <a:pPr marL="227013" indent="-227013" eaLnBrk="1" hangingPunct="1">
              <a:buFontTx/>
              <a:buAutoNum type="arabicPeriod"/>
            </a:pPr>
            <a:r>
              <a:rPr lang="en-US" smtClean="0"/>
              <a:t>Read, read, read, DFA and HACA:</a:t>
            </a:r>
          </a:p>
          <a:p>
            <a:pPr marL="682625" lvl="1" indent="-227013" eaLnBrk="1" hangingPunct="1"/>
            <a:r>
              <a:rPr lang="en-US" smtClean="0"/>
              <a:t>Test administrators in regular group</a:t>
            </a:r>
          </a:p>
          <a:p>
            <a:pPr marL="682625" lvl="1" indent="-227013" eaLnBrk="1" hangingPunct="1"/>
            <a:r>
              <a:rPr lang="en-US" smtClean="0"/>
              <a:t>Test administrators in small group</a:t>
            </a:r>
          </a:p>
          <a:p>
            <a:pPr marL="682625" lvl="1" indent="-227013" eaLnBrk="1" hangingPunct="1"/>
            <a:r>
              <a:rPr lang="en-US" smtClean="0"/>
              <a:t>Test administrators in make-up group</a:t>
            </a:r>
          </a:p>
          <a:p>
            <a:pPr marL="682625" lvl="1" indent="-227013" eaLnBrk="1" hangingPunct="1"/>
            <a:r>
              <a:rPr lang="en-US" smtClean="0"/>
              <a:t>Readers, scribes, interpreters</a:t>
            </a:r>
          </a:p>
          <a:p>
            <a:pPr marL="227013" indent="-227013" eaLnBrk="1" hangingPunct="1">
              <a:buFontTx/>
              <a:buAutoNum type="arabicPeriod"/>
            </a:pPr>
            <a:r>
              <a:rPr lang="en-US" smtClean="0"/>
              <a:t>Avoid instances where student(s) do not receive accommodation because test coordinator may not have been aware</a:t>
            </a:r>
          </a:p>
          <a:p>
            <a:pPr marL="227013" indent="-227013" eaLnBrk="1" hangingPunct="1">
              <a:buFontTx/>
              <a:buAutoNum type="arabicPeriod"/>
            </a:pPr>
            <a:r>
              <a:rPr lang="en-US" smtClean="0"/>
              <a:t>Students often do not feel the importance of doing their best when there is confusion in logistics. Students must be treated respectfully in order to facilitate best performance.</a:t>
            </a:r>
          </a:p>
          <a:p>
            <a:pPr marL="227013" indent="-227013" eaLnBrk="1" hangingPunct="1">
              <a:buFontTx/>
              <a:buAutoNum type="arabicPeriod"/>
            </a:pPr>
            <a:r>
              <a:rPr lang="en-US" smtClean="0"/>
              <a:t>Avoid confusion and controversy with test administrator by making accommodations transparent ahead of time.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pPr defTabSz="914400"/>
            <a:fld id="{52BCA31E-ED96-4CEA-8BB7-4D6EDE55310A}" type="slidenum">
              <a:rPr lang="en-US" smtClean="0"/>
              <a:pPr defTabSz="914400"/>
              <a:t>24</a:t>
            </a:fld>
            <a:endParaRPr lang="en-US" smtClean="0"/>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marL="227013" indent="-227013" eaLnBrk="1" hangingPunct="1"/>
            <a:endParaRPr lang="en-US" smtClean="0"/>
          </a:p>
          <a:p>
            <a:pPr marL="227013" indent="-227013" eaLnBrk="1" hangingPunct="1">
              <a:buFontTx/>
              <a:buAutoNum type="arabicPeriod"/>
            </a:pPr>
            <a:r>
              <a:rPr lang="en-US" smtClean="0"/>
              <a:t>Students </a:t>
            </a:r>
            <a:r>
              <a:rPr lang="en-US" u="sng" smtClean="0"/>
              <a:t>must</a:t>
            </a:r>
            <a:r>
              <a:rPr lang="en-US" smtClean="0"/>
              <a:t> be provided with appropriate accommodations- It’s the law!</a:t>
            </a:r>
          </a:p>
          <a:p>
            <a:pPr marL="227013" indent="-227013" eaLnBrk="1" hangingPunct="1">
              <a:buFontTx/>
              <a:buAutoNum type="arabicPeriod"/>
            </a:pPr>
            <a:r>
              <a:rPr lang="en-US" smtClean="0"/>
              <a:t>Test administrators must adhere to guidelines so that student scores are valid.</a:t>
            </a:r>
          </a:p>
          <a:p>
            <a:pPr marL="227013" indent="-227013" eaLnBrk="1" hangingPunct="1">
              <a:buFontTx/>
              <a:buAutoNum type="arabicPeriod"/>
            </a:pPr>
            <a:r>
              <a:rPr lang="en-US" smtClean="0"/>
              <a:t>Plan carefully with test coordinator. All special education students should not take the same form of test. Plan accordingly with test coordinator when planning small group read alouds. If a school has a large number of same grade level students who require read aloud, de-spiraling test forms to accommodate groups of 5 may be allowed BY THE TEST COORDINATOR ONLY.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914400"/>
            <a:fld id="{78300B7C-C3C9-49F0-BA83-58FB2A13D96D}" type="slidenum">
              <a:rPr lang="en-US" smtClean="0"/>
              <a:pPr defTabSz="914400"/>
              <a:t>25</a:t>
            </a:fld>
            <a:endParaRPr lang="en-US" smtClean="0"/>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pPr defTabSz="914400"/>
            <a:fld id="{513B98B6-C7F0-4B02-952F-4E980C621575}" type="slidenum">
              <a:rPr lang="en-US" smtClean="0"/>
              <a:pPr defTabSz="914400"/>
              <a:t>26</a:t>
            </a:fld>
            <a:endParaRPr lang="en-US" smtClean="0"/>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pPr defTabSz="914400"/>
            <a:fld id="{263F3BA1-7EB4-43A9-97A8-0A09FC87E3D8}" type="slidenum">
              <a:rPr lang="en-US" smtClean="0"/>
              <a:pPr defTabSz="914400"/>
              <a:t>27</a:t>
            </a:fld>
            <a:endParaRPr lang="en-US" smtClean="0"/>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r>
              <a:rPr lang="en-US" smtClean="0"/>
              <a:t>PDE Policy – Test Security</a:t>
            </a:r>
          </a:p>
          <a:p>
            <a:pPr eaLnBrk="1" hangingPunct="1"/>
            <a:r>
              <a:rPr lang="en-US" smtClean="0"/>
              <a:t>The assessments rely on the measurement of individual achievement. Any deviation from assessment procedures is strictly prohibited and will be considered a violation of test security. </a:t>
            </a:r>
          </a:p>
          <a:p>
            <a:pPr eaLnBrk="1" hangingPunct="1"/>
            <a:r>
              <a:rPr lang="en-US" smtClean="0"/>
              <a:t>School administrators, teachers and any other education personnel who are involved in the assessment program must maintain the security of all assessment materials at all times. </a:t>
            </a:r>
          </a:p>
          <a:p>
            <a:pPr eaLnBrk="1" hangingPunct="1"/>
            <a:r>
              <a:rPr lang="en-US" smtClean="0"/>
              <a:t>Because the assessment must remain secure, teachers/Test Administrators should not have assessment materials in their possession at any time other than during the actual assessment administration.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pPr defTabSz="914400"/>
            <a:fld id="{A86C6B5A-C770-43DA-A220-6B82FC065730}" type="slidenum">
              <a:rPr lang="en-US" smtClean="0"/>
              <a:pPr defTabSz="914400"/>
              <a:t>28</a:t>
            </a:fld>
            <a:endParaRPr lang="en-US" smtClean="0"/>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marL="217488" indent="-217488" eaLnBrk="1" hangingPunct="1">
              <a:buFontTx/>
              <a:buAutoNum type="arabicPeriod"/>
            </a:pPr>
            <a:r>
              <a:rPr lang="en-US" smtClean="0"/>
              <a:t>Accommodations bubbles should be completed after the assessment.</a:t>
            </a:r>
          </a:p>
          <a:p>
            <a:pPr marL="217488" indent="-217488" eaLnBrk="1" hangingPunct="1">
              <a:buFontTx/>
              <a:buAutoNum type="arabicPeriod"/>
            </a:pPr>
            <a:r>
              <a:rPr lang="en-US" smtClean="0"/>
              <a:t>NO permanent or temporary files may remain in the computer’s memory.</a:t>
            </a:r>
          </a:p>
          <a:p>
            <a:pPr marL="217488" indent="-217488" eaLnBrk="1" hangingPunct="1">
              <a:buFontTx/>
              <a:buAutoNum type="arabicPeriod"/>
            </a:pPr>
            <a:r>
              <a:rPr lang="en-US" smtClean="0"/>
              <a:t>All CDs, enlarged print, Braille, and regular print test materials must be returned to DRC.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pPr>
              <a:buFontTx/>
              <a:buChar char="•"/>
            </a:pPr>
            <a:r>
              <a:rPr lang="en-US" smtClean="0"/>
              <a:t>Bubble in individual student accommodations after the test.</a:t>
            </a:r>
          </a:p>
          <a:p>
            <a:pPr>
              <a:buFontTx/>
              <a:buChar char="•"/>
            </a:pPr>
            <a:r>
              <a:rPr lang="en-US" smtClean="0"/>
              <a:t>Each accommodation category is grouped separately.</a:t>
            </a:r>
          </a:p>
          <a:p>
            <a:pPr>
              <a:buFontTx/>
              <a:buChar char="•"/>
            </a:pPr>
            <a:r>
              <a:rPr lang="en-US" smtClean="0"/>
              <a:t>Accommodation must be bubbled in separately for Math and for Reading.</a:t>
            </a:r>
          </a:p>
          <a:p>
            <a:pPr>
              <a:buFontTx/>
              <a:buChar char="•"/>
            </a:pPr>
            <a:r>
              <a:rPr lang="en-US" smtClean="0"/>
              <a:t>Use of audio for presentation of PSSA Math and/or PSSA Science tests is indicated at “Test items/questions signed, interpreted for ELL, or </a:t>
            </a:r>
            <a:r>
              <a:rPr lang="en-US" u="sng" smtClean="0"/>
              <a:t>recorded</a:t>
            </a:r>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pPr defTabSz="914400"/>
            <a:fld id="{726A618E-CED6-499D-A7BF-1ACBE5C83453}" type="slidenum">
              <a:rPr lang="en-US" smtClean="0"/>
              <a:pPr defTabSz="914400"/>
              <a:t>3</a:t>
            </a:fld>
            <a:endParaRPr lang="en-US" smtClean="0"/>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This slide is included as a reference.  It identifies the legislation and regulations that govern participation of students in state wide assessment and accountability systems.</a:t>
            </a:r>
          </a:p>
          <a:p>
            <a:pPr eaLnBrk="1" hangingPunct="1"/>
            <a:endParaRPr lang="en-US" smtClean="0"/>
          </a:p>
          <a:p>
            <a:pPr eaLnBrk="1" hangingPunct="1"/>
            <a:endParaRPr lang="en-US"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1106488" y="698500"/>
            <a:ext cx="4646612" cy="3486150"/>
          </a:xfrm>
          <a:ln/>
        </p:spPr>
      </p:sp>
      <p:sp>
        <p:nvSpPr>
          <p:cNvPr id="211971" name="Notes Placeholder 2"/>
          <p:cNvSpPr>
            <a:spLocks noGrp="1"/>
          </p:cNvSpPr>
          <p:nvPr>
            <p:ph type="body" idx="1"/>
          </p:nvPr>
        </p:nvSpPr>
        <p:spPr>
          <a:xfrm>
            <a:off x="685800" y="4416425"/>
            <a:ext cx="5486400" cy="4181475"/>
          </a:xfrm>
          <a:noFill/>
          <a:ln/>
        </p:spPr>
        <p:txBody>
          <a:bodyPr lIns="92302" tIns="46151" rIns="92302" bIns="46151"/>
          <a:lstStyle/>
          <a:p>
            <a:pPr>
              <a:spcBef>
                <a:spcPct val="0"/>
              </a:spcBef>
            </a:pPr>
            <a:endParaRPr lang="en-US" smtClean="0"/>
          </a:p>
        </p:txBody>
      </p:sp>
      <p:sp>
        <p:nvSpPr>
          <p:cNvPr id="211972"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lIns="92302" tIns="46151" rIns="92302" bIns="46151" anchor="b"/>
          <a:lstStyle/>
          <a:p>
            <a:pPr algn="r" defTabSz="922338"/>
            <a:fld id="{D2C3D7C8-C788-4D4F-9405-4FA4C251FAD2}" type="slidenum">
              <a:rPr lang="en-US" sz="1200">
                <a:latin typeface="Calibri" pitchFamily="34" charset="0"/>
              </a:rPr>
              <a:pPr algn="r" defTabSz="922338"/>
              <a:t>30</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a:spcBef>
                <a:spcPct val="0"/>
              </a:spcBef>
            </a:pPr>
            <a:r>
              <a:rPr lang="en-US" smtClean="0"/>
              <a:t>Students who are deaf or hard of hearing have unique linguistic, environmental, and cultural needs. According to the American Speech and Hearing Association, it is widely accepted that hearing is critical for the development of speech, language, communication skills, and learning.</a:t>
            </a:r>
          </a:p>
          <a:p>
            <a:pPr>
              <a:spcBef>
                <a:spcPct val="0"/>
              </a:spcBef>
            </a:pPr>
            <a:endParaRPr lang="en-US" smtClean="0"/>
          </a:p>
          <a:p>
            <a:pPr>
              <a:spcBef>
                <a:spcPct val="0"/>
              </a:spcBef>
            </a:pPr>
            <a:r>
              <a:rPr lang="en-US" smtClean="0"/>
              <a:t>The students who are hard of hearing have residual hearing and process information primarily auditorally and often use speech reading to understand spoken English.  </a:t>
            </a:r>
          </a:p>
          <a:p>
            <a:pPr>
              <a:spcBef>
                <a:spcPct val="0"/>
              </a:spcBef>
            </a:pPr>
            <a:endParaRPr lang="en-US" smtClean="0"/>
          </a:p>
          <a:p>
            <a:pPr>
              <a:spcBef>
                <a:spcPct val="0"/>
              </a:spcBef>
            </a:pPr>
            <a:r>
              <a:rPr lang="en-US" smtClean="0"/>
              <a:t>Students who are deaf have little or no hearing and often process information visually; many of these students use sign language to receive and express language.  Since there are varying degrees and types of hearing loss, communication methods are based on the student’s individual needs and preferences. Many students may also use a combination of communication modes, plus amplification.   There may be significant language delays which may be critical in achievement.</a:t>
            </a:r>
          </a:p>
          <a:p>
            <a:pPr>
              <a:spcBef>
                <a:spcPct val="0"/>
              </a:spcBef>
            </a:pPr>
            <a:endParaRPr lang="en-US" smtClean="0"/>
          </a:p>
          <a:p>
            <a:pPr>
              <a:spcBef>
                <a:spcPct val="0"/>
              </a:spcBef>
            </a:pPr>
            <a:r>
              <a:rPr lang="en-US" smtClean="0"/>
              <a:t>Relatively NEW:  Since July 1, 2008, a Communication Plan is required as part of a student’s IEP to ensure rich discussion regarding full access to the general education curriculum – since communication impacts daily learning.</a:t>
            </a:r>
          </a:p>
        </p:txBody>
      </p:sp>
      <p:sp>
        <p:nvSpPr>
          <p:cNvPr id="212996"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896D712F-10EF-4F47-9DC1-AA6592125F7A}" type="slidenum">
              <a:rPr lang="en-US" sz="1100">
                <a:latin typeface="Calibri" pitchFamily="34" charset="0"/>
              </a:rPr>
              <a:pPr algn="r"/>
              <a:t>31</a:t>
            </a:fld>
            <a:endParaRPr lang="en-US" sz="11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A216209F-AC85-4752-A855-15B3746E06F5}" type="slidenum">
              <a:rPr lang="en-US" sz="1100">
                <a:latin typeface="Calibri" pitchFamily="34" charset="0"/>
              </a:rPr>
              <a:pPr algn="r"/>
              <a:t>32</a:t>
            </a:fld>
            <a:endParaRPr lang="en-US" sz="1100">
              <a:latin typeface="Calibri" pitchFamily="34" charset="0"/>
            </a:endParaRPr>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a:spcBef>
                <a:spcPct val="0"/>
              </a:spcBef>
            </a:pPr>
            <a:r>
              <a:rPr lang="en-US" smtClean="0"/>
              <a:t>Many students who rely on audition may use hearing aids and/or use assistive listening devices.  Hearing aids amplify sounds – all sounds including, such as fans, students yelling …. Assistive listening devices use a microphone/transmitter positioned close to the speaker’s mouth to send his/her voice through the air (or by cable) to the receiver worn by the student.  Assistive listening devices may provide clear sound over distances, eliminate echoes, and reduce surrounding noises so that a good listening environment may be established.</a:t>
            </a:r>
            <a:r>
              <a:rPr lang="en-US" b="1" i="1" smtClean="0"/>
              <a:t>  </a:t>
            </a:r>
            <a:r>
              <a:rPr lang="en-US" smtClean="0"/>
              <a:t>So… remember whatever noises are present in the environment will be amplified for the student!</a:t>
            </a:r>
          </a:p>
          <a:p>
            <a:pPr>
              <a:spcBef>
                <a:spcPct val="0"/>
              </a:spcBef>
            </a:pPr>
            <a:endParaRPr lang="en-US" b="1" i="1" smtClean="0"/>
          </a:p>
          <a:p>
            <a:pPr>
              <a:spcBef>
                <a:spcPct val="0"/>
              </a:spcBef>
            </a:pPr>
            <a:r>
              <a:rPr lang="en-US" b="1" i="1" smtClean="0"/>
              <a:t>The student uses the same auditory accommodation during testing as he/she uses during instruction to ensure optimal access.</a:t>
            </a:r>
            <a:endParaRPr lang="en-US" smtClean="0"/>
          </a:p>
          <a:p>
            <a:pPr>
              <a:spcBef>
                <a:spcPct val="0"/>
              </a:spcBef>
            </a:pPr>
            <a:endParaRPr lang="en-US" smtClean="0"/>
          </a:p>
          <a:p>
            <a:pPr>
              <a:spcBef>
                <a:spcPct val="0"/>
              </a:spcBef>
            </a:pPr>
            <a:r>
              <a:rPr lang="en-US" smtClean="0"/>
              <a:t>There should not be any new surprises – trying new equipment – during testing.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3D4FA7E-1174-44F2-BB7E-1BDEB251ED0D}" type="slidenum">
              <a:rPr lang="en-US" sz="1100">
                <a:latin typeface="Calibri" pitchFamily="34" charset="0"/>
              </a:rPr>
              <a:pPr algn="r"/>
              <a:t>33</a:t>
            </a:fld>
            <a:endParaRPr lang="en-US" sz="1100">
              <a:latin typeface="Calibri" pitchFamily="34" charset="0"/>
            </a:endParaRPr>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a:spcBef>
                <a:spcPct val="0"/>
              </a:spcBef>
            </a:pPr>
            <a:r>
              <a:rPr lang="en-US" smtClean="0"/>
              <a:t>Answer is?  </a:t>
            </a:r>
            <a:r>
              <a:rPr lang="en-US" sz="1700" u="sng" smtClean="0"/>
              <a:t>modifications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41FF290-B668-4BAA-B64F-E83CCC47AF3B}" type="slidenum">
              <a:rPr lang="en-US" sz="1100">
                <a:latin typeface="Calibri" pitchFamily="34" charset="0"/>
              </a:rPr>
              <a:pPr algn="r"/>
              <a:t>34</a:t>
            </a:fld>
            <a:endParaRPr lang="en-US" sz="1100">
              <a:latin typeface="Calibri" pitchFamily="34" charset="0"/>
            </a:endParaRPr>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a:spcBef>
                <a:spcPct val="0"/>
              </a:spcBef>
            </a:pPr>
            <a:r>
              <a:rPr lang="en-US" smtClean="0"/>
              <a:t>These 4 accommodations may be used separately or in combination – as documented on the student’s communication plan (IEP)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82EAC07D-40C4-4854-905D-05C1092E0CFD}" type="slidenum">
              <a:rPr lang="en-US" sz="1100">
                <a:latin typeface="Calibri" pitchFamily="34" charset="0"/>
              </a:rPr>
              <a:pPr algn="r"/>
              <a:t>35</a:t>
            </a:fld>
            <a:endParaRPr lang="en-US" sz="1100">
              <a:latin typeface="Calibri" pitchFamily="34" charset="0"/>
            </a:endParaRPr>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a:spcBef>
                <a:spcPct val="0"/>
              </a:spcBef>
            </a:pPr>
            <a:r>
              <a:rPr lang="en-US" smtClean="0"/>
              <a:t>“Accurately” refers to the sign choice and concept being tested.  For ex. if a science question is asking … What would produce a </a:t>
            </a:r>
            <a:r>
              <a:rPr lang="en-US" b="1" smtClean="0"/>
              <a:t>higher number </a:t>
            </a:r>
            <a:r>
              <a:rPr lang="en-US" smtClean="0"/>
              <a:t>of molecules………?  The concept of </a:t>
            </a:r>
            <a:r>
              <a:rPr lang="en-US" b="1" smtClean="0"/>
              <a:t>higher number </a:t>
            </a:r>
            <a:r>
              <a:rPr lang="en-US" smtClean="0"/>
              <a:t>would be signed as an increased number, not higher as in the concept of height.  An improper sign choice would greatly effect the student’s response.</a:t>
            </a:r>
          </a:p>
          <a:p>
            <a:pPr>
              <a:spcBef>
                <a:spcPct val="0"/>
              </a:spcBef>
            </a:pPr>
            <a:endParaRPr lang="en-US" smtClean="0"/>
          </a:p>
          <a:p>
            <a:pPr>
              <a:spcBef>
                <a:spcPct val="0"/>
              </a:spcBef>
            </a:pPr>
            <a:r>
              <a:rPr lang="en-US" smtClean="0"/>
              <a:t>Following our first VC on accommodation guidelines, we received numerous calls to verify if in fact only 5 students could be grouped together.  The answer is yes – due to the large number of students with the same disability who would then receive the same form of the test.  As a result, the state may not obtain the data it needs based on the same form given to a high number of students with the same disability.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BFCF6F1A-1CF8-49D6-8F47-60675F5FB631}" type="slidenum">
              <a:rPr lang="en-US" sz="1100">
                <a:latin typeface="Calibri" pitchFamily="34" charset="0"/>
              </a:rPr>
              <a:pPr algn="r"/>
              <a:t>36</a:t>
            </a:fld>
            <a:endParaRPr lang="en-US" sz="1100">
              <a:latin typeface="Calibri" pitchFamily="34" charset="0"/>
            </a:endParaRPr>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a:spcBef>
                <a:spcPct val="0"/>
              </a:spcBef>
            </a:pPr>
            <a:r>
              <a:rPr lang="en-US" smtClean="0"/>
              <a:t>The sign language vocabulary, big ideas, and concepts that need to be signed for the math and science sections, and the writing prompts on the PSSA, require an in-depth study of the best conceptually accurate translation.  This requires additional time of preparation to ensure that the students who are d-hh see the same questions as their peers.  It means that there needs to be advanced planning to reserve a secure room for the interpreter to work and prep.  In addition, it will mean obtaining a sub for that interpreter so he/she may adequately prep.  As always, confidentiality is critical and will require an agreement to be signed.</a:t>
            </a:r>
          </a:p>
          <a:p>
            <a:pPr>
              <a:spcBef>
                <a:spcPct val="0"/>
              </a:spcBef>
            </a:pPr>
            <a:endParaRPr lang="en-US" smtClean="0"/>
          </a:p>
          <a:p>
            <a:pPr>
              <a:spcBef>
                <a:spcPct val="0"/>
              </a:spcBef>
            </a:pPr>
            <a:r>
              <a:rPr lang="en-US" smtClean="0"/>
              <a:t>*ADVANCED PREPARATION IS ESSENTIAL TO ENSURE THAT AN ACCURATE INTERPRETATION WILL BE CONVEYED.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31453A98-B0EC-4FD2-93AA-E2AB2DC53251}" type="slidenum">
              <a:rPr lang="en-US" sz="1100">
                <a:latin typeface="Calibri" pitchFamily="34" charset="0"/>
              </a:rPr>
              <a:pPr algn="r"/>
              <a:t>37</a:t>
            </a:fld>
            <a:endParaRPr lang="en-US" sz="1100">
              <a:latin typeface="Calibri" pitchFamily="34" charset="0"/>
            </a:endParaRPr>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a:spcBef>
                <a:spcPct val="0"/>
              </a:spcBef>
            </a:pPr>
            <a:r>
              <a:rPr lang="en-US" smtClean="0"/>
              <a:t>Be sure to verify which students need to have these sections presented in sign language to enable them to receive the questions using accommodations that levels the playing for them and yet does not change expectations.  We want to know the student to show what he or she knows, so… if instruction, modeling, directions, test items are signed in daily instruction, the same needs to be done during assessments.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16E2C723-792F-4830-A38D-9400B8098C4A}" type="slidenum">
              <a:rPr lang="en-US" sz="1100">
                <a:latin typeface="Calibri" pitchFamily="34" charset="0"/>
              </a:rPr>
              <a:pPr algn="r"/>
              <a:t>38</a:t>
            </a:fld>
            <a:endParaRPr lang="en-US" sz="1100">
              <a:latin typeface="Calibri" pitchFamily="34" charset="0"/>
            </a:endParaRPr>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a:spcBef>
                <a:spcPct val="0"/>
              </a:spcBef>
            </a:pPr>
            <a:r>
              <a:rPr lang="en-US" smtClean="0"/>
              <a:t>Emphasize the above info, as signing the reading or writing questions would invalidate the student’s test.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F6181F79-CD1E-450E-9431-891027E889FA}" type="slidenum">
              <a:rPr lang="en-US" sz="1100">
                <a:latin typeface="Calibri" pitchFamily="34" charset="0"/>
              </a:rPr>
              <a:pPr algn="r"/>
              <a:t>39</a:t>
            </a:fld>
            <a:endParaRPr lang="en-US" sz="1100">
              <a:latin typeface="Calibri" pitchFamily="34" charset="0"/>
            </a:endParaRPr>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a:spcBef>
                <a:spcPct val="0"/>
              </a:spcBef>
            </a:pPr>
            <a:r>
              <a:rPr lang="en-US" smtClean="0"/>
              <a:t>For ex., if a geometry question for a 3</a:t>
            </a:r>
            <a:r>
              <a:rPr lang="en-US" baseline="30000" smtClean="0"/>
              <a:t>rd</a:t>
            </a:r>
            <a:r>
              <a:rPr lang="en-US" smtClean="0"/>
              <a:t> grader is asking to identify a triangle and the iconic sign shows a triangle – this would automatically give the answer to the student and provide an unfair advantage.  Inform the participants that they will be viewing a video of a math item and a writing prompt signed in allowable and non-allowable versions.  Ask how the two differ.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14400"/>
            <a:fld id="{6C3976AA-3BD2-4771-95AA-B566DBC79B0F}" type="slidenum">
              <a:rPr lang="en-US" smtClean="0"/>
              <a:pPr defTabSz="914400"/>
              <a:t>4</a:t>
            </a:fld>
            <a:endParaRPr lang="en-US" smtClean="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lnSpc>
                <a:spcPct val="80000"/>
              </a:lnSpc>
            </a:pPr>
            <a:r>
              <a:rPr lang="en-US" sz="800" smtClean="0"/>
              <a:t>This is the citation from IDEA 2004 that mandates a state to develop accommodation guidelines for students with disabilities.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a:spcBef>
                <a:spcPct val="0"/>
              </a:spcBef>
            </a:pPr>
            <a:r>
              <a:rPr lang="en-US" smtClean="0"/>
              <a:t>Ask why the two versions differ?  Which is an accommodation and which version is a modification?  1</a:t>
            </a:r>
            <a:r>
              <a:rPr lang="en-US" baseline="30000" smtClean="0"/>
              <a:t>st</a:t>
            </a:r>
            <a:r>
              <a:rPr lang="en-US" smtClean="0"/>
              <a:t> or 2</a:t>
            </a:r>
            <a:r>
              <a:rPr lang="en-US" baseline="30000" smtClean="0"/>
              <a:t>nd</a:t>
            </a:r>
            <a:r>
              <a:rPr lang="en-US" smtClean="0"/>
              <a:t>?</a:t>
            </a:r>
          </a:p>
        </p:txBody>
      </p:sp>
      <p:sp>
        <p:nvSpPr>
          <p:cNvPr id="222212"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3495910-B430-4516-AF31-44612485FC01}" type="slidenum">
              <a:rPr lang="en-US" sz="1100">
                <a:latin typeface="Calibri" pitchFamily="34" charset="0"/>
              </a:rPr>
              <a:pPr algn="r"/>
              <a:t>40</a:t>
            </a:fld>
            <a:endParaRPr lang="en-US" sz="11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538D76D-DAC3-45DB-B023-23305AB85E12}" type="slidenum">
              <a:rPr lang="en-US" sz="1100">
                <a:latin typeface="Calibri" pitchFamily="34" charset="0"/>
              </a:rPr>
              <a:pPr algn="r"/>
              <a:t>41</a:t>
            </a:fld>
            <a:endParaRPr lang="en-US" sz="1100">
              <a:latin typeface="Calibri" pitchFamily="34" charset="0"/>
            </a:endParaRPr>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a:spcBef>
                <a:spcPct val="0"/>
              </a:spcBef>
            </a:pPr>
            <a:r>
              <a:rPr lang="en-US" smtClean="0"/>
              <a:t>Ask how the two versions differ and how they would effect the outcome…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0F8F75A8-6A8B-4F0E-ABEC-7C922FD011E3}" type="slidenum">
              <a:rPr lang="en-US" sz="1100">
                <a:latin typeface="Calibri" pitchFamily="34" charset="0"/>
              </a:rPr>
              <a:pPr algn="r"/>
              <a:t>42</a:t>
            </a:fld>
            <a:endParaRPr lang="en-US" sz="1100">
              <a:latin typeface="Calibri" pitchFamily="34" charset="0"/>
            </a:endParaRPr>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a:spcBef>
                <a:spcPct val="0"/>
              </a:spcBef>
            </a:pPr>
            <a:r>
              <a:rPr lang="en-US" smtClean="0"/>
              <a:t>Some types of cochlear implants have attachments (sometimes called a boot) that are used for increased sound detection.</a:t>
            </a:r>
          </a:p>
          <a:p>
            <a:pPr>
              <a:spcBef>
                <a:spcPct val="0"/>
              </a:spcBef>
            </a:pPr>
            <a:endParaRPr lang="en-US" smtClean="0"/>
          </a:p>
          <a:p>
            <a:pPr>
              <a:spcBef>
                <a:spcPct val="0"/>
              </a:spcBef>
            </a:pPr>
            <a:r>
              <a:rPr lang="en-US" smtClean="0"/>
              <a:t>Again, the need for planning ahead is critical!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A76B384-B0F2-4740-87F5-5173F571B562}" type="slidenum">
              <a:rPr lang="en-US" sz="1100">
                <a:latin typeface="Calibri" pitchFamily="34" charset="0"/>
              </a:rPr>
              <a:pPr algn="r"/>
              <a:t>43</a:t>
            </a:fld>
            <a:endParaRPr lang="en-US" sz="1100">
              <a:latin typeface="Calibri" pitchFamily="34" charset="0"/>
            </a:endParaRPr>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a:spcBef>
                <a:spcPct val="0"/>
              </a:spcBef>
            </a:pPr>
            <a:r>
              <a:rPr lang="en-US" smtClean="0"/>
              <a:t>Emphasize second bullet…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4949C6B9-BC3B-4AD1-A3B8-4E47EC8F2164}" type="slidenum">
              <a:rPr lang="en-US" sz="1100">
                <a:latin typeface="Calibri" pitchFamily="34" charset="0"/>
              </a:rPr>
              <a:pPr algn="r"/>
              <a:t>44</a:t>
            </a:fld>
            <a:endParaRPr lang="en-US" sz="1100">
              <a:latin typeface="Calibri" pitchFamily="34" charset="0"/>
            </a:endParaRPr>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a:spcBef>
                <a:spcPct val="0"/>
              </a:spcBef>
            </a:pPr>
            <a:r>
              <a:rPr lang="en-US" smtClean="0"/>
              <a:t>An impt reminder… the decision for extended time needs to be considered on a case by case basis and documented on the student’s IEP prior to administration of the PSSA.  Many students may need this extra time, while others may not.</a:t>
            </a:r>
          </a:p>
          <a:p>
            <a:pPr>
              <a:spcBef>
                <a:spcPct val="0"/>
              </a:spcBef>
            </a:pPr>
            <a:endParaRPr lang="en-US" smtClean="0"/>
          </a:p>
          <a:p>
            <a:pPr>
              <a:spcBef>
                <a:spcPct val="0"/>
              </a:spcBef>
            </a:pPr>
            <a:r>
              <a:rPr lang="en-US" smtClean="0"/>
              <a:t>Avoiding disruption is key – IF a student finishes early and fools around and disrupts others, perhaps the decision for extended time may need to be revisited.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B9BEF07C-0DD2-49E1-8EAB-E962F2627654}" type="slidenum">
              <a:rPr lang="en-US" sz="1100">
                <a:latin typeface="Calibri" pitchFamily="34" charset="0"/>
              </a:rPr>
              <a:pPr algn="r"/>
              <a:t>45</a:t>
            </a:fld>
            <a:endParaRPr lang="en-US" sz="1100">
              <a:latin typeface="Calibri" pitchFamily="34" charset="0"/>
            </a:endParaRPr>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a:spcBef>
                <a:spcPct val="0"/>
              </a:spcBef>
            </a:pPr>
            <a:r>
              <a:rPr lang="en-US" smtClean="0"/>
              <a:t>This accommodations needs to be closely monitored.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pPr>
              <a:spcBef>
                <a:spcPct val="0"/>
              </a:spcBef>
            </a:pPr>
            <a:r>
              <a:rPr lang="en-US" b="1" smtClean="0"/>
              <a:t>During instruction</a:t>
            </a:r>
            <a:r>
              <a:rPr lang="en-US" smtClean="0"/>
              <a:t>, educational interpreters often use what are called expansions  - they add information to key vocabulary to assist in understanding text.  This strategy would not be allowed during test administration.</a:t>
            </a:r>
          </a:p>
        </p:txBody>
      </p:sp>
      <p:sp>
        <p:nvSpPr>
          <p:cNvPr id="228356"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CC286E0A-3621-41A3-A395-559F3B9EABB8}" type="slidenum">
              <a:rPr lang="en-US" sz="1100">
                <a:latin typeface="Calibri" pitchFamily="34" charset="0"/>
              </a:rPr>
              <a:pPr algn="r"/>
              <a:t>46</a:t>
            </a:fld>
            <a:endParaRPr lang="en-US" sz="11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1106488" y="698500"/>
            <a:ext cx="4646612" cy="3486150"/>
          </a:xfrm>
          <a:ln/>
        </p:spPr>
      </p:sp>
      <p:sp>
        <p:nvSpPr>
          <p:cNvPr id="229379" name="Notes Placeholder 2"/>
          <p:cNvSpPr>
            <a:spLocks noGrp="1"/>
          </p:cNvSpPr>
          <p:nvPr>
            <p:ph type="body" idx="1"/>
          </p:nvPr>
        </p:nvSpPr>
        <p:spPr>
          <a:xfrm>
            <a:off x="685800" y="4416425"/>
            <a:ext cx="5486400" cy="4181475"/>
          </a:xfrm>
          <a:noFill/>
          <a:ln/>
        </p:spPr>
        <p:txBody>
          <a:bodyPr lIns="92302" tIns="46151" rIns="92302" bIns="46151"/>
          <a:lstStyle/>
          <a:p>
            <a:pPr>
              <a:spcBef>
                <a:spcPct val="0"/>
              </a:spcBef>
            </a:pPr>
            <a:endParaRPr lang="en-US" smtClean="0"/>
          </a:p>
        </p:txBody>
      </p:sp>
      <p:sp>
        <p:nvSpPr>
          <p:cNvPr id="229380"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lIns="92302" tIns="46151" rIns="92302" bIns="46151" anchor="b"/>
          <a:lstStyle/>
          <a:p>
            <a:pPr algn="r" defTabSz="922338"/>
            <a:fld id="{0F872271-1D62-4C1E-A9C1-87D7BD996D32}" type="slidenum">
              <a:rPr lang="en-US" sz="1200">
                <a:latin typeface="Calibri" pitchFamily="34" charset="0"/>
              </a:rPr>
              <a:pPr algn="r" defTabSz="922338"/>
              <a:t>47</a:t>
            </a:fld>
            <a:endParaRPr lang="en-US"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726FD58E-ADBA-42CF-A33E-9A661D5C4FF7}" type="slidenum">
              <a:rPr lang="en-US" sz="1100"/>
              <a:pPr algn="r"/>
              <a:t>48</a:t>
            </a:fld>
            <a:endParaRPr lang="en-US" sz="1100"/>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en-US" smtClean="0"/>
              <a:t>These are the two areas we will be covering in this part of the presentation.</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E6FDAB8-0028-4190-9E95-1CA48FA5921F}" type="slidenum">
              <a:rPr lang="en-US" sz="1100"/>
              <a:pPr algn="r"/>
              <a:t>49</a:t>
            </a:fld>
            <a:endParaRPr 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defTabSz="914400"/>
            <a:fld id="{B12C4016-ECFA-4ECB-8576-5D00CC0A4BFD}" type="slidenum">
              <a:rPr lang="en-US" smtClean="0"/>
              <a:pPr defTabSz="914400"/>
              <a:t>5</a:t>
            </a:fld>
            <a:endParaRPr lang="en-US" smtClean="0"/>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This assessment calendar is posted at the PDE website.  It has been included here for reference and planning purposes.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C9901DD9-AC3C-4183-9B46-1C9ABFA1C7DB}" type="slidenum">
              <a:rPr lang="en-US" sz="1100"/>
              <a:pPr algn="r"/>
              <a:t>50</a:t>
            </a:fld>
            <a:endParaRPr lang="en-US" sz="1100"/>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r>
              <a:rPr lang="en-US" smtClean="0"/>
              <a:t>The population of students with VI can best be described as low incidence (07-08 Penn Data – 1150 – deceiving – primary disability only) and heterogeneous, ranging from totally blind to functional vision.  In addition, students with VI can display very high cognitive functioning as well as those students with severe cognitive disabilities.  Students with low vision can have very functional vision, requiring very few accommodations, to very limited functional vision which would require more significant accommodations.</a:t>
            </a:r>
          </a:p>
          <a:p>
            <a:pPr eaLnBrk="1" hangingPunct="1"/>
            <a:endParaRPr lang="en-US" smtClean="0"/>
          </a:p>
          <a:p>
            <a:pPr eaLnBrk="1" hangingPunct="1"/>
            <a:r>
              <a:rPr lang="en-US" smtClean="0"/>
              <a:t>Students with VI access their instructional materials (this is the biggest challenge) in four ways:</a:t>
            </a:r>
          </a:p>
          <a:p>
            <a:pPr eaLnBrk="1" hangingPunct="1">
              <a:buFontTx/>
              <a:buChar char="-"/>
            </a:pPr>
            <a:r>
              <a:rPr lang="en-US" smtClean="0"/>
              <a:t>Visually</a:t>
            </a:r>
          </a:p>
          <a:p>
            <a:pPr eaLnBrk="1" hangingPunct="1">
              <a:buFontTx/>
              <a:buChar char="-"/>
            </a:pPr>
            <a:r>
              <a:rPr lang="en-US" smtClean="0"/>
              <a:t>Auditory</a:t>
            </a:r>
          </a:p>
          <a:p>
            <a:pPr eaLnBrk="1" hangingPunct="1">
              <a:buFontTx/>
              <a:buChar char="-"/>
            </a:pPr>
            <a:r>
              <a:rPr lang="en-US" smtClean="0"/>
              <a:t>Tactually</a:t>
            </a:r>
          </a:p>
          <a:p>
            <a:pPr eaLnBrk="1" hangingPunct="1">
              <a:buFontTx/>
              <a:buChar char="-"/>
            </a:pPr>
            <a:r>
              <a:rPr lang="en-US" smtClean="0"/>
              <a:t>Combination – students with VI may use a variety of access modes and accommodations, depending on the materials presented and or the situation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044908AE-D44E-4CF7-9B84-3B35A4CA153A}" type="slidenum">
              <a:rPr lang="en-US" sz="1100"/>
              <a:pPr algn="r"/>
              <a:t>51</a:t>
            </a:fld>
            <a:endParaRPr lang="en-US" sz="1100"/>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r>
              <a:rPr lang="en-US" smtClean="0"/>
              <a:t>Students with VI may need accommodations in the four areas discussed earlier – </a:t>
            </a:r>
          </a:p>
          <a:p>
            <a:pPr eaLnBrk="1" hangingPunct="1"/>
            <a:r>
              <a:rPr lang="en-US" smtClean="0"/>
              <a:t>Presentation: LP/braille; AT – CCTVs and screen readers; </a:t>
            </a:r>
          </a:p>
          <a:p>
            <a:pPr eaLnBrk="1" hangingPunct="1"/>
            <a:r>
              <a:rPr lang="en-US" smtClean="0"/>
              <a:t>Response: Braille</a:t>
            </a:r>
          </a:p>
          <a:p>
            <a:pPr eaLnBrk="1" hangingPunct="1"/>
            <a:r>
              <a:rPr lang="en-US" smtClean="0"/>
              <a:t>Setting: quiet room or accessible to electricity and their AT</a:t>
            </a:r>
          </a:p>
          <a:p>
            <a:pPr eaLnBrk="1" hangingPunct="1"/>
            <a:r>
              <a:rPr lang="en-US" smtClean="0"/>
              <a:t>Timing and scheduling: extended time</a:t>
            </a:r>
          </a:p>
          <a:p>
            <a:pPr eaLnBrk="1" hangingPunct="1"/>
            <a:endParaRPr lang="en-US" smtClean="0"/>
          </a:p>
          <a:p>
            <a:pPr eaLnBrk="1" hangingPunct="1"/>
            <a:r>
              <a:rPr lang="en-US" smtClean="0"/>
              <a:t>In general, always guard against over-accommodating – e.g. overuse of personal aides – no planning for reducing the dependency and building self determination – independent learners.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511A442D-0F60-4B7C-B048-D2F6A7EC0E93}" type="slidenum">
              <a:rPr lang="en-US" sz="1100"/>
              <a:pPr algn="r"/>
              <a:t>52</a:t>
            </a:fld>
            <a:endParaRPr lang="en-US" sz="1100"/>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r>
              <a:rPr lang="en-US" smtClean="0"/>
              <a:t>Highlight that ordering Braille and enlarged print from DRC unless larger than standard is needed – you must contact PDE if this is the case.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15E3ED32-C379-4D11-8CF4-245274042D0F}" type="slidenum">
              <a:rPr lang="en-US" sz="1100"/>
              <a:pPr algn="r"/>
              <a:t>53</a:t>
            </a:fld>
            <a:endParaRPr lang="en-US" sz="1100"/>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r>
              <a:rPr lang="en-US" smtClean="0"/>
              <a:t>Explain what a LMA is:</a:t>
            </a:r>
          </a:p>
          <a:p>
            <a:pPr eaLnBrk="1" hangingPunct="1">
              <a:buFontTx/>
              <a:buChar char="-"/>
            </a:pPr>
            <a:r>
              <a:rPr lang="en-US" smtClean="0"/>
              <a:t>Conducted by a TVI and an O&amp;M specialist</a:t>
            </a:r>
          </a:p>
          <a:p>
            <a:pPr eaLnBrk="1" hangingPunct="1">
              <a:buFontTx/>
              <a:buChar char="-"/>
            </a:pPr>
            <a:r>
              <a:rPr lang="en-US" smtClean="0"/>
              <a:t>Ongoing</a:t>
            </a:r>
          </a:p>
          <a:p>
            <a:pPr eaLnBrk="1" hangingPunct="1"/>
            <a:endParaRPr lang="en-US" smtClean="0"/>
          </a:p>
          <a:p>
            <a:pPr eaLnBrk="1" hangingPunct="1"/>
            <a:r>
              <a:rPr lang="en-US" smtClean="0"/>
              <a:t>Emphasize “sustained reading” – not just wcpm – need information on 20-30 sustained reading.</a:t>
            </a:r>
          </a:p>
          <a:p>
            <a:pPr eaLnBrk="1" hangingPunct="1"/>
            <a:endParaRPr lang="en-US" smtClean="0"/>
          </a:p>
          <a:p>
            <a:pPr eaLnBrk="1" hangingPunct="1"/>
            <a:r>
              <a:rPr lang="en-US" smtClean="0"/>
              <a:t>Highlight ordering information from PDE (new) for Braille and enlarged print</a:t>
            </a:r>
          </a:p>
          <a:p>
            <a:pPr eaLnBrk="1" hangingPunct="1"/>
            <a:endParaRPr lang="en-US" smtClean="0"/>
          </a:p>
          <a:p>
            <a:pPr eaLnBrk="1" hangingPunct="1"/>
            <a:r>
              <a:rPr lang="en-US" smtClean="0"/>
              <a:t>Note: PSSA tests </a:t>
            </a:r>
            <a:r>
              <a:rPr lang="en-US" b="1" u="sng" smtClean="0"/>
              <a:t>cannot</a:t>
            </a:r>
            <a:r>
              <a:rPr lang="en-US" smtClean="0"/>
              <a:t> be produced locally in Braille and enlarged print.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r>
              <a:rPr lang="en-US" smtClean="0"/>
              <a:t>Braille:</a:t>
            </a:r>
          </a:p>
          <a:p>
            <a:r>
              <a:rPr lang="en-US" smtClean="0"/>
              <a:t>- Using a cell which contains six positions, a combination of raised dots corresponds to print letters.  Students use the tip of their fingers to discriminate the configuration of the raised dots.  Uncontracted Braille uses a one to one relationship between the Braille cell and the corresponding letter; contracted Braille uses a combination of cells to represent common words and/or prefixes and suffixes.  Show what brl would look like.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smtClean="0"/>
              <a:t>General rule – 2.5 pages of Braille to 1 page print.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r>
              <a:rPr lang="en-US" smtClean="0"/>
              <a:t>Upper left: Perkins Brailler</a:t>
            </a:r>
          </a:p>
          <a:p>
            <a:r>
              <a:rPr lang="en-US" smtClean="0"/>
              <a:t>Lower right: slate and stylus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smtClean="0"/>
              <a:t>Refreshable Braille: using a screen reader, Braille cells change their configuration by popping up and receding to represent what is displayed on the screen or in the text.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r>
              <a:rPr lang="en-US" smtClean="0"/>
              <a:t>Another example – attached to a standard keyboard.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smtClean="0"/>
              <a:t>Using electronic magnification, the student with low vision is able to place print/pictures/objects on the reading table (show) and a camera (show) takes the image and enlarges it on the screen (show).  Most commonly used AT for students with low vision.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a:buFontTx/>
              <a:buChar char="•"/>
            </a:pPr>
            <a:r>
              <a:rPr lang="en-US" smtClean="0"/>
              <a:t>The legislation and regulations listed in prior slides outlined the requirements for ALL students to be able to participate in statewide assessments.  Pennsylvania has accommodations and guidelines for implementing those accommodations for the following assessments:</a:t>
            </a:r>
          </a:p>
          <a:p>
            <a:pPr marL="708025" lvl="1" indent="-271463">
              <a:buFontTx/>
              <a:buChar char="•"/>
            </a:pPr>
            <a:r>
              <a:rPr lang="en-US" smtClean="0"/>
              <a:t>PSSA</a:t>
            </a:r>
          </a:p>
          <a:p>
            <a:pPr marL="708025" lvl="1" indent="-271463">
              <a:buFontTx/>
              <a:buChar char="•"/>
            </a:pPr>
            <a:r>
              <a:rPr lang="en-US" smtClean="0"/>
              <a:t>PSSA-Modified</a:t>
            </a:r>
          </a:p>
          <a:p>
            <a:pPr marL="708025" lvl="1" indent="-271463">
              <a:buFontTx/>
              <a:buChar char="•"/>
            </a:pPr>
            <a:r>
              <a:rPr lang="en-US" smtClean="0"/>
              <a:t>PASA-which has very specialized accommodations for students who have visual impairments, those who are deaf/hearing impaired, and 	those requiring augmentative communication devices.  This training is highly specialized and occurs at a separate time from this training.  </a:t>
            </a:r>
          </a:p>
        </p:txBody>
      </p:sp>
      <p:sp>
        <p:nvSpPr>
          <p:cNvPr id="187396" name="Slide Number Placeholder 3"/>
          <p:cNvSpPr>
            <a:spLocks noGrp="1"/>
          </p:cNvSpPr>
          <p:nvPr>
            <p:ph type="sldNum" sz="quarter" idx="5"/>
          </p:nvPr>
        </p:nvSpPr>
        <p:spPr>
          <a:noFill/>
        </p:spPr>
        <p:txBody>
          <a:bodyPr/>
          <a:lstStyle/>
          <a:p>
            <a:pPr defTabSz="914400"/>
            <a:fld id="{13ED7714-A7DB-40A6-B810-AA3B7F1AA74F}" type="slidenum">
              <a:rPr lang="en-US" smtClean="0"/>
              <a:pPr defTabSz="914400"/>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1ECC7D4-C386-4978-8926-50E72524192D}" type="slidenum">
              <a:rPr lang="en-US" sz="1100"/>
              <a:pPr algn="r"/>
              <a:t>60</a:t>
            </a:fld>
            <a:endParaRPr lang="en-US" sz="1100"/>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r>
              <a:rPr lang="en-US" smtClean="0"/>
              <a:t>(Page 26)</a:t>
            </a:r>
          </a:p>
          <a:p>
            <a:pPr eaLnBrk="1" hangingPunct="1"/>
            <a:r>
              <a:rPr lang="en-US" smtClean="0"/>
              <a:t>Highlight use of accessibility features of the computer’s operating system.</a:t>
            </a:r>
          </a:p>
          <a:p>
            <a:pPr eaLnBrk="1" hangingPunct="1"/>
            <a:endParaRPr lang="en-US" smtClean="0"/>
          </a:p>
          <a:p>
            <a:pPr eaLnBrk="1" hangingPunct="1"/>
            <a:r>
              <a:rPr lang="en-US" smtClean="0"/>
              <a:t>Remember that you must follow the all guidelines for electronic readers that were discussed earlier.  If disabling the spellchecker is an issue, use of the computer as an accommodation must be carefully monitored.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64AA3084-7FCC-43C7-91D0-3D99C3772D18}" type="slidenum">
              <a:rPr lang="en-US" sz="1100"/>
              <a:pPr algn="r"/>
              <a:t>61</a:t>
            </a:fld>
            <a:endParaRPr lang="en-US" sz="1100"/>
          </a:p>
        </p:txBody>
      </p:sp>
      <p:sp>
        <p:nvSpPr>
          <p:cNvPr id="243715" name="Rectangle 2"/>
          <p:cNvSpPr>
            <a:spLocks noRo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marL="227013" indent="-227013" eaLnBrk="1" hangingPunct="1"/>
            <a:r>
              <a:rPr lang="en-US" smtClean="0">
                <a:solidFill>
                  <a:srgbClr val="080808"/>
                </a:solidFill>
              </a:rPr>
              <a:t>- Pages 31, 32</a:t>
            </a:r>
            <a:endParaRPr lang="en-US" smtClean="0"/>
          </a:p>
          <a:p>
            <a:pPr marL="227013" indent="-227013" eaLnBrk="1" hangingPunct="1"/>
            <a:r>
              <a:rPr lang="en-US" smtClean="0"/>
              <a:t>The PSSA test is not available electronically at this time. However, if a student cannot access the assessment any other way than electronically, and exception may be granted by PDE. Exceptions may be granted on an individual basis using the following guidelines:</a:t>
            </a:r>
          </a:p>
          <a:p>
            <a:pPr marL="227013" indent="-227013" eaLnBrk="1" hangingPunct="1">
              <a:buFontTx/>
              <a:buAutoNum type="arabicPeriod"/>
            </a:pPr>
            <a:r>
              <a:rPr lang="en-US" smtClean="0"/>
              <a:t>Intended for students with severe disabilities</a:t>
            </a:r>
          </a:p>
          <a:p>
            <a:pPr marL="227013" indent="-227013" eaLnBrk="1" hangingPunct="1">
              <a:buFontTx/>
              <a:buAutoNum type="arabicPeriod"/>
            </a:pPr>
            <a:r>
              <a:rPr lang="en-US" smtClean="0"/>
              <a:t>Cannot access test without technology</a:t>
            </a:r>
          </a:p>
          <a:p>
            <a:pPr marL="227013" indent="-227013" eaLnBrk="1" hangingPunct="1">
              <a:buFontTx/>
              <a:buAutoNum type="arabicPeriod"/>
            </a:pPr>
            <a:r>
              <a:rPr lang="en-US" smtClean="0"/>
              <a:t>Software program must have all functions required for test taking</a:t>
            </a:r>
          </a:p>
          <a:p>
            <a:pPr marL="227013" indent="-227013" eaLnBrk="1" hangingPunct="1">
              <a:buFontTx/>
              <a:buAutoNum type="arabicPeriod"/>
            </a:pPr>
            <a:r>
              <a:rPr lang="en-US" smtClean="0"/>
              <a:t>Must not invalidate student responses</a:t>
            </a:r>
          </a:p>
          <a:p>
            <a:pPr marL="227013" indent="-227013" eaLnBrk="1" hangingPunct="1"/>
            <a:r>
              <a:rPr lang="en-US" smtClean="0"/>
              <a:t>To submit a request for a special exception, contact PDE by calling or emailing:</a:t>
            </a:r>
          </a:p>
          <a:p>
            <a:pPr marL="227013" indent="-227013" eaLnBrk="1" hangingPunct="1"/>
            <a:r>
              <a:rPr lang="en-US" smtClean="0"/>
              <a:t>Diane Simaska</a:t>
            </a:r>
          </a:p>
          <a:p>
            <a:pPr marL="227013" indent="-227013" eaLnBrk="1" hangingPunct="1"/>
            <a:r>
              <a:rPr lang="en-US" smtClean="0"/>
              <a:t>717-787-4234</a:t>
            </a:r>
          </a:p>
          <a:p>
            <a:pPr marL="227013" indent="-227013" eaLnBrk="1" hangingPunct="1"/>
            <a:r>
              <a:rPr lang="en-US" smtClean="0"/>
              <a:t>717-346-8064</a:t>
            </a:r>
          </a:p>
          <a:p>
            <a:pPr marL="227013" indent="-227013" eaLnBrk="1" hangingPunct="1"/>
            <a:r>
              <a:rPr lang="en-US" smtClean="0"/>
              <a:t>dsimaska@state.pa.us</a:t>
            </a:r>
          </a:p>
          <a:p>
            <a:pPr marL="227013" indent="-227013"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r>
              <a:rPr lang="en-US" smtClean="0"/>
              <a:t>Zoom Text is just one example of screen enlargement software that enlarges text on a computer screen.  Many students will use the accessibility features built into the operating system to enlarge text and increase contrast.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19C05D08-2DF8-49EB-B1FA-147D1D2385A4}" type="slidenum">
              <a:rPr lang="en-US" sz="1100"/>
              <a:pPr algn="r"/>
              <a:t>63</a:t>
            </a:fld>
            <a:endParaRPr lang="en-US" sz="1100"/>
          </a:p>
        </p:txBody>
      </p:sp>
      <p:sp>
        <p:nvSpPr>
          <p:cNvPr id="245763" name="Rectangle 2"/>
          <p:cNvSpPr>
            <a:spLocks noRo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smtClean="0"/>
              <a:t>(Pages 31-32</a:t>
            </a:r>
          </a:p>
          <a:p>
            <a:pPr eaLnBrk="1" hangingPunct="1"/>
            <a:r>
              <a:rPr lang="en-US" smtClean="0"/>
              <a:t>The use of electronic readers was previously discussed, but we want to emphasize that it very much applies to students with VI – prime example is Kurzweil 1000 – a scan and read system.  Also JAWS – see next slide.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r>
              <a:rPr lang="en-US" smtClean="0"/>
              <a:t>JAWS for Windows is an example of a screen reader that enables students to hear what is presented on a computer display or other text.  You also need JAWS for refreshable Braille.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DEC28C78-479B-402D-BA53-3A4024CC6146}" type="slidenum">
              <a:rPr lang="en-US" sz="1100"/>
              <a:pPr algn="r"/>
              <a:t>65</a:t>
            </a:fld>
            <a:endParaRPr lang="en-US" sz="1100"/>
          </a:p>
        </p:txBody>
      </p:sp>
      <p:sp>
        <p:nvSpPr>
          <p:cNvPr id="247811" name="Rectangle 2"/>
          <p:cNvSpPr>
            <a:spLocks noRo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smtClean="0"/>
              <a:t>Many students with VI use handwriting which would not be an accommodation.</a:t>
            </a:r>
          </a:p>
          <a:p>
            <a:pPr eaLnBrk="1" hangingPunct="1"/>
            <a:endParaRPr lang="en-US" smtClean="0"/>
          </a:p>
          <a:p>
            <a:pPr eaLnBrk="1" hangingPunct="1"/>
            <a:r>
              <a:rPr lang="en-US" smtClean="0"/>
              <a:t>Keyboarding needed for computers.</a:t>
            </a:r>
          </a:p>
          <a:p>
            <a:pPr eaLnBrk="1" hangingPunct="1"/>
            <a:endParaRPr lang="en-US" smtClean="0"/>
          </a:p>
          <a:p>
            <a:pPr eaLnBrk="1" hangingPunct="1"/>
            <a:r>
              <a:rPr lang="en-US" smtClean="0"/>
              <a:t>PLEASE NOTE: These are examples of products – PDE does not endorse the use of specific equipment. </a:t>
            </a:r>
          </a:p>
          <a:p>
            <a:pPr eaLnBrk="1" hangingPunct="1"/>
            <a:endParaRPr lang="en-US" smtClean="0"/>
          </a:p>
          <a:p>
            <a:pPr eaLnBrk="1" hangingPunct="1"/>
            <a:r>
              <a:rPr lang="en-US" smtClean="0"/>
              <a:t>Show example on following slides.</a:t>
            </a:r>
          </a:p>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r>
              <a:rPr lang="en-US" smtClean="0"/>
              <a:t>Responses can be entered using a traditional pen and pencil, a felt tipped pen, keyboarding, a scribe, a brailler or state and stylus.</a:t>
            </a:r>
          </a:p>
          <a:p>
            <a:endParaRPr lang="en-US" smtClean="0"/>
          </a:p>
          <a:p>
            <a:r>
              <a:rPr lang="en-US" smtClean="0"/>
              <a:t>The Mountbatten is an example of an electronic brailler.</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smtClean="0"/>
              <a:t>The Braille Note is an example of a portable note taker with speech and refreshable Braille.  It also has many other capabilities that allows it fall in the category of an adapted PDA.</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937CB850-FDA0-4B12-8E60-8541FB9BA005}" type="slidenum">
              <a:rPr lang="en-US" sz="1100"/>
              <a:pPr algn="r"/>
              <a:t>68</a:t>
            </a:fld>
            <a:endParaRPr lang="en-US" sz="1100"/>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mtClean="0"/>
              <a:t>It is permissible for a student who is taking the PSSA writing test to enter in Braille on any of these devices – then the TVI or other designated person, can use the back translator (taking Braille input and translating it into print format).  This saves a large amount of time that would be required for the TVI to transcribe the Braille.  HOWEVER – a student’s responses MUST still be transcribed into the regular scannable test booklet.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smtClean="0"/>
              <a:t>Note taker attached to a computer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pPr defTabSz="914400"/>
            <a:fld id="{4EACBA97-9A3E-4761-96F3-6A05A6DF8384}" type="slidenum">
              <a:rPr lang="en-US" smtClean="0"/>
              <a:pPr defTabSz="914400"/>
              <a:t>7</a:t>
            </a:fld>
            <a:endParaRPr lang="en-US" smtClean="0"/>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lnSpc>
                <a:spcPct val="80000"/>
              </a:lnSpc>
              <a:buFontTx/>
              <a:buChar char="•"/>
            </a:pPr>
            <a:r>
              <a:rPr lang="en-US" sz="800" smtClean="0"/>
              <a:t>An </a:t>
            </a:r>
            <a:r>
              <a:rPr lang="en-US" sz="800" b="1" u="sng" smtClean="0"/>
              <a:t>accommodation</a:t>
            </a:r>
            <a:r>
              <a:rPr lang="en-US" sz="800" smtClean="0"/>
              <a:t> is defined as a practice to provide equitable participation.</a:t>
            </a:r>
          </a:p>
          <a:p>
            <a:pPr eaLnBrk="1" hangingPunct="1">
              <a:lnSpc>
                <a:spcPct val="80000"/>
              </a:lnSpc>
              <a:buFontTx/>
              <a:buChar char="•"/>
            </a:pPr>
            <a:r>
              <a:rPr lang="en-US" sz="800" smtClean="0"/>
              <a:t>A </a:t>
            </a:r>
            <a:r>
              <a:rPr lang="en-US" sz="800" b="1" u="sng" smtClean="0"/>
              <a:t>modification</a:t>
            </a:r>
            <a:r>
              <a:rPr lang="en-US" sz="800" smtClean="0"/>
              <a:t> is defined as an intentional change that may reduce performance expectations.</a:t>
            </a:r>
          </a:p>
          <a:p>
            <a:pPr eaLnBrk="1" hangingPunct="1">
              <a:lnSpc>
                <a:spcPct val="80000"/>
              </a:lnSpc>
            </a:pPr>
            <a:endParaRPr lang="en-US" sz="800" smtClean="0"/>
          </a:p>
          <a:p>
            <a:pPr eaLnBrk="1" hangingPunct="1">
              <a:lnSpc>
                <a:spcPct val="80000"/>
              </a:lnSpc>
            </a:pPr>
            <a:r>
              <a:rPr lang="en-US" sz="800" smtClean="0"/>
              <a:t>For large scale assessment, the intent is to provide equal access to grade level content for </a:t>
            </a:r>
            <a:r>
              <a:rPr lang="en-US" sz="800" b="1" u="sng" smtClean="0"/>
              <a:t>ALL</a:t>
            </a:r>
            <a:r>
              <a:rPr lang="en-US" sz="800" smtClean="0"/>
              <a:t> students through accommodations </a:t>
            </a:r>
            <a:r>
              <a:rPr lang="en-US" sz="800" b="1" u="sng" smtClean="0"/>
              <a:t>NOT</a:t>
            </a:r>
            <a:r>
              <a:rPr lang="en-US" sz="800" smtClean="0"/>
              <a:t> modifications.</a:t>
            </a:r>
          </a:p>
          <a:p>
            <a:pPr eaLnBrk="1" hangingPunct="1">
              <a:lnSpc>
                <a:spcPct val="80000"/>
              </a:lnSpc>
            </a:pPr>
            <a:endParaRPr lang="en-US" sz="800" smtClean="0"/>
          </a:p>
          <a:p>
            <a:pPr eaLnBrk="1" hangingPunct="1">
              <a:lnSpc>
                <a:spcPct val="80000"/>
              </a:lnSpc>
            </a:pPr>
            <a:r>
              <a:rPr lang="en-US" sz="800" smtClean="0"/>
              <a:t>In the large scale </a:t>
            </a:r>
            <a:r>
              <a:rPr lang="en-US" sz="800" u="sng" smtClean="0"/>
              <a:t>testing</a:t>
            </a:r>
            <a:r>
              <a:rPr lang="en-US" sz="800" smtClean="0"/>
              <a:t> setting, when one changes the test item by reducing the number of items to be completed, providing hints or clues, paraphrasing, defining terms, and/or explaining, that item is modified for that student.  Every other student has responded to the standardized test item as it was written.  By changing the standardized test item, one can no longer be sure that that the same skill is being measured.  Therefore, what is measured may have been changed and thus the score would be invalid.  Accommodations do NOT change what the test item is measuring.</a:t>
            </a:r>
          </a:p>
          <a:p>
            <a:pPr eaLnBrk="1" hangingPunct="1">
              <a:lnSpc>
                <a:spcPct val="80000"/>
              </a:lnSpc>
            </a:pPr>
            <a:endParaRPr lang="en-US" sz="800" smtClean="0"/>
          </a:p>
          <a:p>
            <a:pPr eaLnBrk="1" hangingPunct="1">
              <a:lnSpc>
                <a:spcPct val="80000"/>
              </a:lnSpc>
            </a:pPr>
            <a:r>
              <a:rPr lang="en-US" sz="800" smtClean="0"/>
              <a:t>In the </a:t>
            </a:r>
            <a:r>
              <a:rPr lang="en-US" sz="800" u="sng" smtClean="0"/>
              <a:t>classroom</a:t>
            </a:r>
            <a:r>
              <a:rPr lang="en-US" sz="800" smtClean="0"/>
              <a:t> setting, unintended consequences of modifications may reduce the opportunity to learn critical content.  Examples in the classroom include:</a:t>
            </a:r>
          </a:p>
          <a:p>
            <a:pPr eaLnBrk="1" hangingPunct="1">
              <a:lnSpc>
                <a:spcPct val="80000"/>
              </a:lnSpc>
            </a:pPr>
            <a:r>
              <a:rPr lang="en-US" sz="800" smtClean="0"/>
              <a:t>	requiring a student to learn less materials</a:t>
            </a:r>
          </a:p>
          <a:p>
            <a:pPr eaLnBrk="1" hangingPunct="1">
              <a:lnSpc>
                <a:spcPct val="80000"/>
              </a:lnSpc>
            </a:pPr>
            <a:r>
              <a:rPr lang="en-US" sz="800" smtClean="0"/>
              <a:t>	reducing assignments and completing only the easiest items</a:t>
            </a:r>
          </a:p>
          <a:p>
            <a:pPr eaLnBrk="1" hangingPunct="1">
              <a:lnSpc>
                <a:spcPct val="80000"/>
              </a:lnSpc>
            </a:pPr>
            <a:r>
              <a:rPr lang="en-US" sz="800" smtClean="0"/>
              <a:t>	revising assessments to make them easier (on the test, reducing four choices to three choices)</a:t>
            </a:r>
          </a:p>
          <a:p>
            <a:pPr eaLnBrk="1" hangingPunct="1">
              <a:lnSpc>
                <a:spcPct val="80000"/>
              </a:lnSpc>
            </a:pPr>
            <a:r>
              <a:rPr lang="en-US" sz="800" smtClean="0"/>
              <a:t>	giving hints or clues </a:t>
            </a:r>
          </a:p>
          <a:p>
            <a:pPr eaLnBrk="1" hangingPunct="1">
              <a:lnSpc>
                <a:spcPct val="80000"/>
              </a:lnSpc>
            </a:pPr>
            <a:endParaRPr lang="en-US" sz="800" smtClean="0"/>
          </a:p>
          <a:p>
            <a:pPr eaLnBrk="1" hangingPunct="1">
              <a:lnSpc>
                <a:spcPct val="80000"/>
              </a:lnSpc>
            </a:pPr>
            <a:r>
              <a:rPr lang="en-US" sz="800" smtClean="0"/>
              <a:t>It is recognized that some instructional modifications do occur for students with disabilities as stated above, however, it is not appropriate for these modifications to occur on the state assessment—the PSSA.	</a:t>
            </a:r>
          </a:p>
          <a:p>
            <a:pPr eaLnBrk="1" hangingPunct="1">
              <a:lnSpc>
                <a:spcPct val="80000"/>
              </a:lnSpc>
            </a:pPr>
            <a:endParaRPr lang="en-US" sz="800" smtClean="0"/>
          </a:p>
          <a:p>
            <a:pPr eaLnBrk="1" hangingPunct="1">
              <a:lnSpc>
                <a:spcPct val="80000"/>
              </a:lnSpc>
            </a:pPr>
            <a:r>
              <a:rPr lang="en-US" sz="800" smtClean="0"/>
              <a:t>One may ask how do accommodations and modifications impact the PSSA-M.  One may ask, “Isn’t the PSSA-M a modified assessment?”</a:t>
            </a:r>
          </a:p>
          <a:p>
            <a:pPr eaLnBrk="1" hangingPunct="1">
              <a:lnSpc>
                <a:spcPct val="80000"/>
              </a:lnSpc>
            </a:pPr>
            <a:endParaRPr lang="en-US" sz="800" smtClean="0"/>
          </a:p>
          <a:p>
            <a:pPr eaLnBrk="1" hangingPunct="1">
              <a:lnSpc>
                <a:spcPct val="80000"/>
              </a:lnSpc>
            </a:pPr>
            <a:r>
              <a:rPr lang="en-US" sz="800" smtClean="0"/>
              <a:t>The PSSA-M is designed to be an </a:t>
            </a:r>
            <a:r>
              <a:rPr lang="en-US" sz="800" b="1" u="sng" smtClean="0"/>
              <a:t>ALTERNATE</a:t>
            </a:r>
            <a:r>
              <a:rPr lang="en-US" sz="800" smtClean="0"/>
              <a:t> assessment based on </a:t>
            </a:r>
            <a:r>
              <a:rPr lang="en-US" sz="800" b="1" u="sng" smtClean="0"/>
              <a:t>MODIFIED</a:t>
            </a:r>
            <a:r>
              <a:rPr lang="en-US" sz="800" smtClean="0"/>
              <a:t> academic achievement standards.  </a:t>
            </a:r>
          </a:p>
          <a:p>
            <a:pPr eaLnBrk="1" hangingPunct="1">
              <a:lnSpc>
                <a:spcPct val="80000"/>
              </a:lnSpc>
            </a:pPr>
            <a:r>
              <a:rPr lang="en-US" sz="800" smtClean="0"/>
              <a:t>The PSSA-M still measures grade level content, however, items have been modified in a standardized way for all students.  As a result, the achievement expectations or performance level descriptors will be modified, thus the PSSA-M.     </a:t>
            </a:r>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271E6197-9999-46C6-8C03-E904AC23C488}" type="slidenum">
              <a:rPr lang="en-US" sz="1100"/>
              <a:pPr algn="r"/>
              <a:t>70</a:t>
            </a:fld>
            <a:endParaRPr lang="en-US" sz="1100"/>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mtClean="0"/>
              <a:t>(Page 40)</a:t>
            </a:r>
          </a:p>
          <a:p>
            <a:pPr eaLnBrk="1" hangingPunct="1"/>
            <a:r>
              <a:rPr lang="en-US" smtClean="0"/>
              <a:t>Only the numbers and markings on the number line/ruler are enlarged – not the device</a:t>
            </a:r>
          </a:p>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r>
              <a:rPr lang="en-US" smtClean="0"/>
              <a:t>Cranmer abacus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smtClean="0"/>
              <a:t>APH number lines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a:noFill/>
          <a:ln/>
        </p:spPr>
        <p:txBody>
          <a:bodyPr/>
          <a:lstStyle/>
          <a:p>
            <a:r>
              <a:rPr lang="en-US" smtClean="0"/>
              <a:t>Tactual ruler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5BE11348-7488-4D72-B5A8-AC858FD748F2}" type="slidenum">
              <a:rPr lang="en-US" sz="1100"/>
              <a:pPr algn="r"/>
              <a:t>74</a:t>
            </a:fld>
            <a:endParaRPr lang="en-US" sz="1100"/>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smtClean="0"/>
              <a:t>(Page 41)</a:t>
            </a:r>
          </a:p>
          <a:p>
            <a:pPr eaLnBrk="1" hangingPunct="1"/>
            <a:r>
              <a:rPr lang="en-US" smtClean="0"/>
              <a:t>See next slide for example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smtClean="0"/>
              <a:t>Portable task light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8B93D572-6E2B-430A-879C-19869A525083}" type="slidenum">
              <a:rPr lang="en-US" sz="1100"/>
              <a:pPr algn="r"/>
              <a:t>76</a:t>
            </a:fld>
            <a:endParaRPr lang="en-US" sz="1100"/>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r>
              <a:rPr lang="en-US" smtClean="0"/>
              <a:t>(Page 45)</a:t>
            </a:r>
          </a:p>
          <a:p>
            <a:pPr eaLnBrk="1" hangingPunct="1"/>
            <a:r>
              <a:rPr lang="en-US" smtClean="0"/>
              <a:t>Discuss the issue of automatically providing extra time to students with VI – it should be assessed to see if it is needed and/or beneficial.  For example, if data shows that a student is reading 100 wpm, and same age peers are reading 200 wpm, your student may require extended time, but…</a:t>
            </a:r>
          </a:p>
          <a:p>
            <a:pPr eaLnBrk="1" hangingPunct="1"/>
            <a:r>
              <a:rPr lang="en-US" smtClean="0"/>
              <a:t>IEP teams should always be raising the bar by providing instruction that will enable the student to become more fluent and reduce the dependency on extended time – relate this to transition – post secondary education and employment.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smtClean="0"/>
          </a:p>
        </p:txBody>
      </p:sp>
      <p:sp>
        <p:nvSpPr>
          <p:cNvPr id="260100"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CD318624-FB86-4CE1-9F8D-E3894606CEDB}" type="slidenum">
              <a:rPr lang="en-US" sz="1100"/>
              <a:pPr algn="r"/>
              <a:t>77</a:t>
            </a:fld>
            <a:endParaRPr lang="en-US" sz="11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xfrm>
            <a:off x="1106488" y="698500"/>
            <a:ext cx="4646612" cy="3486150"/>
          </a:xfrm>
          <a:ln/>
        </p:spPr>
      </p:sp>
      <p:sp>
        <p:nvSpPr>
          <p:cNvPr id="261123" name="Notes Placeholder 2"/>
          <p:cNvSpPr>
            <a:spLocks noGrp="1"/>
          </p:cNvSpPr>
          <p:nvPr>
            <p:ph type="body" idx="1"/>
          </p:nvPr>
        </p:nvSpPr>
        <p:spPr>
          <a:xfrm>
            <a:off x="685800" y="4416425"/>
            <a:ext cx="5486400" cy="4181475"/>
          </a:xfrm>
          <a:noFill/>
          <a:ln/>
        </p:spPr>
        <p:txBody>
          <a:bodyPr lIns="92302" tIns="46151" rIns="92302" bIns="46151"/>
          <a:lstStyle/>
          <a:p>
            <a:pPr>
              <a:spcBef>
                <a:spcPct val="0"/>
              </a:spcBef>
            </a:pPr>
            <a:endParaRPr lang="en-US" smtClean="0"/>
          </a:p>
        </p:txBody>
      </p:sp>
      <p:sp>
        <p:nvSpPr>
          <p:cNvPr id="261124"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lIns="92302" tIns="46151" rIns="92302" bIns="46151" anchor="b"/>
          <a:lstStyle/>
          <a:p>
            <a:pPr algn="r" defTabSz="922338"/>
            <a:fld id="{B69FB8C2-9DEF-46B2-85E5-44E690EDB25E}" type="slidenum">
              <a:rPr lang="en-US" sz="1200">
                <a:latin typeface="Calibri" pitchFamily="34" charset="0"/>
              </a:rPr>
              <a:pPr algn="r" defTabSz="922338"/>
              <a:t>78</a:t>
            </a:fld>
            <a:endParaRPr lang="en-US" sz="1200">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29314BAB-C25F-42A5-9698-F7B84A101A26}" type="slidenum">
              <a:rPr lang="en-US" sz="1100"/>
              <a:pPr algn="r"/>
              <a:t>79</a:t>
            </a:fld>
            <a:endParaRPr lang="en-US" sz="1100"/>
          </a:p>
        </p:txBody>
      </p:sp>
      <p:sp>
        <p:nvSpPr>
          <p:cNvPr id="262147" name="Rectangle 2"/>
          <p:cNvSpPr>
            <a:spLocks noRo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smtClean="0"/>
              <a:t>In this section we will discuss multi-sensory accommodations.  We will discuss:</a:t>
            </a:r>
          </a:p>
          <a:p>
            <a:pPr eaLnBrk="1" hangingPunct="1"/>
            <a:r>
              <a:rPr lang="en-US" smtClean="0"/>
              <a:t>Student characteristics – what students would need a multi-sensory accommodation? </a:t>
            </a:r>
          </a:p>
          <a:p>
            <a:pPr eaLnBrk="1" hangingPunct="1"/>
            <a:endParaRPr lang="en-US" smtClean="0"/>
          </a:p>
          <a:p>
            <a:pPr eaLnBrk="1" hangingPunct="1"/>
            <a:r>
              <a:rPr lang="en-US" smtClean="0"/>
              <a:t>As was said in an earlier slide--guard against over accommodating and recognize that when changes to the content or level of expectation occur, it may go too far and become a modification rather than an accommodation and invalidate the score.</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p>
        </p:txBody>
      </p:sp>
      <p:sp>
        <p:nvSpPr>
          <p:cNvPr id="189444" name="Slide Number Placeholder 3"/>
          <p:cNvSpPr>
            <a:spLocks noGrp="1"/>
          </p:cNvSpPr>
          <p:nvPr>
            <p:ph type="sldNum" sz="quarter" idx="5"/>
          </p:nvPr>
        </p:nvSpPr>
        <p:spPr>
          <a:noFill/>
        </p:spPr>
        <p:txBody>
          <a:bodyPr/>
          <a:lstStyle/>
          <a:p>
            <a:pPr defTabSz="914400"/>
            <a:fld id="{93BFA1F6-255B-414E-A186-05DF61B4394D}" type="slidenum">
              <a:rPr lang="en-US" smtClean="0"/>
              <a:pPr defTabSz="914400"/>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CF064227-DED1-417F-A0B8-4484218DB196}" type="slidenum">
              <a:rPr lang="en-US" sz="1100"/>
              <a:pPr algn="r"/>
              <a:t>80</a:t>
            </a:fld>
            <a:endParaRPr lang="en-US" sz="1100"/>
          </a:p>
        </p:txBody>
      </p:sp>
      <p:sp>
        <p:nvSpPr>
          <p:cNvPr id="263171" name="Rectangle 2"/>
          <p:cNvSpPr>
            <a:spLocks noRo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Students needing multi-sensory accommodations can be found throughout our classrooms and schools—they may be students who have difficulty speaking or making themselves understood verbally, those who have difficulty writing legibly, are not reading on grade level, can’t physically turn the pages of a book, difficulty attending to a task, etc, etc.  They may not be readily apparent as you look at a group of students, but for those students with IEPs these characteristics should be apparent and noted in the IEP or 504 plan.</a:t>
            </a:r>
          </a:p>
          <a:p>
            <a:pPr eaLnBrk="1" hangingPunct="1"/>
            <a:endParaRPr lang="en-US" smtClean="0"/>
          </a:p>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134B9279-3343-4860-A651-096525404B18}" type="slidenum">
              <a:rPr lang="en-US" sz="1100"/>
              <a:pPr algn="r"/>
              <a:t>81</a:t>
            </a:fld>
            <a:endParaRPr lang="en-US" sz="1100"/>
          </a:p>
        </p:txBody>
      </p:sp>
      <p:sp>
        <p:nvSpPr>
          <p:cNvPr id="264195" name="Rectangle 2"/>
          <p:cNvSpPr>
            <a:spLocks noRo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r>
              <a:rPr lang="en-US" smtClean="0"/>
              <a:t>This slide has a concise listing of allowable and non-allowable sections that may be read aloud for a student.  See page 28 of the guidelines for details</a:t>
            </a:r>
          </a:p>
          <a:p>
            <a:pPr eaLnBrk="1" hangingPunct="1"/>
            <a:r>
              <a:rPr lang="en-US" smtClean="0"/>
              <a:t>See notes on previous slide regarding recordings. (Math and science tests may be prerecorded –building test coordinator is responsible for the security of all recordings—they must be collected and returned to the test contractor along with the test booklets.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541CBD44-E0AA-4BBE-8FCE-E3993F9F772B}" type="slidenum">
              <a:rPr lang="en-US" sz="1100"/>
              <a:pPr algn="r"/>
              <a:t>82</a:t>
            </a:fld>
            <a:endParaRPr lang="en-US" sz="1100"/>
          </a:p>
        </p:txBody>
      </p:sp>
      <p:sp>
        <p:nvSpPr>
          <p:cNvPr id="265219" name="Rectangle 2"/>
          <p:cNvSpPr>
            <a:spLocks noRo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r>
              <a:rPr lang="en-US" b="1" smtClean="0"/>
              <a:t>True or false:  A text reader (scan and read) program may be used in certain instances during testing with permission, but never for reading the reading test aloud (true!)</a:t>
            </a:r>
          </a:p>
          <a:p>
            <a:pPr eaLnBrk="1" hangingPunct="1"/>
            <a:r>
              <a:rPr lang="en-US" smtClean="0"/>
              <a:t>You may have students in your classrooms who cannot physically turn the pages of the test or have a significant visual disability so that they are not able to use the hard copy of the test booklet. The text reader may be considered for these students.</a:t>
            </a:r>
          </a:p>
          <a:p>
            <a:pPr eaLnBrk="1" hangingPunct="1"/>
            <a:r>
              <a:rPr lang="en-US" smtClean="0"/>
              <a:t>Cannot be used to read the reading test—prior approval from PDE is required—see Appendix A of Guidelines (page 59) for contact information</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1D42C6C0-083A-4914-A602-002C035541C5}" type="slidenum">
              <a:rPr lang="en-US" sz="1100"/>
              <a:pPr algn="r"/>
              <a:t>83</a:t>
            </a:fld>
            <a:endParaRPr lang="en-US" sz="1100"/>
          </a:p>
        </p:txBody>
      </p:sp>
      <p:sp>
        <p:nvSpPr>
          <p:cNvPr id="266243" name="Rectangle 2"/>
          <p:cNvSpPr>
            <a:spLocks noRo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r>
              <a:rPr lang="en-US" smtClean="0"/>
              <a:t>(Page 36)</a:t>
            </a:r>
            <a:endParaRPr lang="en-US" b="1" smtClean="0"/>
          </a:p>
          <a:p>
            <a:pPr eaLnBrk="1" hangingPunct="1"/>
            <a:r>
              <a:rPr lang="en-US" b="1" smtClean="0"/>
              <a:t>True or False:   A scribe may write down the student’s recorded response to the writing prompt essay</a:t>
            </a:r>
          </a:p>
          <a:p>
            <a:pPr eaLnBrk="1" hangingPunct="1"/>
            <a:r>
              <a:rPr lang="en-US" b="1" smtClean="0"/>
              <a:t>(False)</a:t>
            </a:r>
          </a:p>
          <a:p>
            <a:pPr eaLnBrk="1" hangingPunct="1"/>
            <a:endParaRPr lang="en-US" smtClean="0"/>
          </a:p>
          <a:p>
            <a:pPr eaLnBrk="1" hangingPunct="1"/>
            <a:r>
              <a:rPr lang="en-US" smtClean="0"/>
              <a:t>A scribe writes what student dictates using an AAC device, pointing, sign language or speech.  It is difficult to be a scribe since you are not allowed to add or alter what is dictated and our natural tendency is to “fill in the gaps.” However, a scribe truly must write exactly what is dictated by the student.  Scribes should prepare by knowing vocabulary and the limits to the assistance they can provide.</a:t>
            </a:r>
          </a:p>
          <a:p>
            <a:pPr eaLnBrk="1" hangingPunct="1"/>
            <a:r>
              <a:rPr lang="en-US" smtClean="0"/>
              <a:t>Students may dictate responses for the Math, Reading, and Science tests and test administrator may scribe the response(s) into the test answer booklet.</a:t>
            </a:r>
          </a:p>
          <a:p>
            <a:pPr eaLnBrk="1" hangingPunct="1"/>
            <a:r>
              <a:rPr lang="en-US" smtClean="0"/>
              <a:t>Students should review what has been written and edit it if needed, and the responses must be recorded into the PSSA test booklet.</a:t>
            </a:r>
          </a:p>
          <a:p>
            <a:pPr eaLnBrk="1" hangingPunct="1"/>
            <a:endParaRPr lang="en-US" b="1" smtClean="0"/>
          </a:p>
          <a:p>
            <a:pPr eaLnBrk="1" hangingPunct="1"/>
            <a:r>
              <a:rPr lang="en-US" b="1" smtClean="0"/>
              <a:t>It is not permissible to scribe student responses to the writing essay prompts. Some students may have a motor disability that impedes the use of a writing tool (such as pencil, keyboard, or other AAC device). Contact PDE regarding the participation in the writing PSSA test for these students. </a:t>
            </a:r>
          </a:p>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C2DF2F27-84C2-4B79-9417-92D0F0701368}" type="slidenum">
              <a:rPr lang="en-US" sz="1100"/>
              <a:pPr algn="r"/>
              <a:t>84</a:t>
            </a:fld>
            <a:endParaRPr lang="en-US" sz="1100"/>
          </a:p>
        </p:txBody>
      </p:sp>
      <p:sp>
        <p:nvSpPr>
          <p:cNvPr id="267267" name="Rectangle 2"/>
          <p:cNvSpPr>
            <a:spLocks noRo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r>
              <a:rPr lang="en-US" smtClean="0"/>
              <a:t>(Page 36)</a:t>
            </a:r>
          </a:p>
          <a:p>
            <a:pPr eaLnBrk="1" hangingPunct="1"/>
            <a:r>
              <a:rPr lang="en-US" smtClean="0"/>
              <a:t>The student may scribe their own recorded response to the writing PSSA.  </a:t>
            </a:r>
          </a:p>
          <a:p>
            <a:pPr eaLnBrk="1" hangingPunct="1"/>
            <a:r>
              <a:rPr lang="en-US" smtClean="0"/>
              <a:t>Another means of accommodating for responses is transcribing.  Transcribing is the copying the student’s written, typed or keyed responses into the standard test booklet by the test administrator.  Responses must be transcribed word for word, including all errors.  Transcribing must take place in a secure environment under the direction of the assessment coordinator for the school when possible.</a:t>
            </a:r>
          </a:p>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FD7F8272-310B-4D8C-93DA-C1D5A015E217}" type="slidenum">
              <a:rPr lang="en-US" sz="1100"/>
              <a:pPr algn="r"/>
              <a:t>85</a:t>
            </a:fld>
            <a:endParaRPr lang="en-US" sz="1100"/>
          </a:p>
        </p:txBody>
      </p:sp>
      <p:sp>
        <p:nvSpPr>
          <p:cNvPr id="268291" name="Rectangle 2"/>
          <p:cNvSpPr>
            <a:spLocks noRo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smtClean="0"/>
              <a:t>(Page 37)</a:t>
            </a:r>
          </a:p>
          <a:p>
            <a:pPr eaLnBrk="1" hangingPunct="1"/>
            <a:r>
              <a:rPr lang="en-US" smtClean="0"/>
              <a:t>Another response accommodation is the use of an AAC device.  The student may use the device to provide responses which are then transcribed into the regular test booklet.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07F720AA-E99E-4FC7-B0A9-746DF7CB6828}" type="slidenum">
              <a:rPr lang="en-US" sz="1100"/>
              <a:pPr algn="r"/>
              <a:t>86</a:t>
            </a:fld>
            <a:endParaRPr lang="en-US" sz="1100"/>
          </a:p>
        </p:txBody>
      </p:sp>
      <p:sp>
        <p:nvSpPr>
          <p:cNvPr id="269315" name="Rectangle 2"/>
          <p:cNvSpPr>
            <a:spLocks noRo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r>
              <a:rPr lang="en-US" smtClean="0"/>
              <a:t>(Page 38)</a:t>
            </a:r>
          </a:p>
          <a:p>
            <a:pPr eaLnBrk="1" hangingPunct="1"/>
            <a:r>
              <a:rPr lang="en-US" smtClean="0"/>
              <a:t>Other response accommodations include word processors and audio recorders.  Responses must be transcribed into the test booklet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5814BD1E-1791-411F-B0E8-DD2C28EBCCD9}" type="slidenum">
              <a:rPr lang="en-US" sz="1100"/>
              <a:pPr algn="r"/>
              <a:t>87</a:t>
            </a:fld>
            <a:endParaRPr lang="en-US" sz="1100"/>
          </a:p>
        </p:txBody>
      </p:sp>
      <p:sp>
        <p:nvSpPr>
          <p:cNvPr id="270339" name="Rectangle 2"/>
          <p:cNvSpPr>
            <a:spLocks noRo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smtClean="0"/>
              <a:t>(Page 39)</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D8D0CDAD-F7F0-48EA-B163-2A1F31EB1266}" type="slidenum">
              <a:rPr lang="en-US" sz="1100"/>
              <a:pPr algn="r"/>
              <a:t>88</a:t>
            </a:fld>
            <a:endParaRPr lang="en-US" sz="1100"/>
          </a:p>
        </p:txBody>
      </p:sp>
      <p:sp>
        <p:nvSpPr>
          <p:cNvPr id="271363" name="Rectangle 2"/>
          <p:cNvSpPr>
            <a:spLocks noRo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mtClean="0"/>
              <a:t>Here is an example of a student using multi sensory accommodations to access a classroom assessment.</a:t>
            </a:r>
          </a:p>
          <a:p>
            <a:pPr eaLnBrk="1" hangingPunct="1"/>
            <a:r>
              <a:rPr lang="en-US" smtClean="0"/>
              <a:t>The student had no mobility from the neck down and was using several computer program based AT devices. The student does have normal vision and hearing.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F611C432-D4FC-47F8-B99D-93FF493C3353}" type="slidenum">
              <a:rPr lang="en-US" sz="1100"/>
              <a:pPr algn="r"/>
              <a:t>89</a:t>
            </a:fld>
            <a:endParaRPr lang="en-US" sz="1100"/>
          </a:p>
        </p:txBody>
      </p:sp>
      <p:sp>
        <p:nvSpPr>
          <p:cNvPr id="272387" name="Rectangle 2"/>
          <p:cNvSpPr>
            <a:spLocks noRo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r>
              <a:rPr lang="en-US" smtClean="0"/>
              <a:t>(Page 40)</a:t>
            </a:r>
            <a:endParaRPr lang="en-US" b="1" smtClean="0"/>
          </a:p>
          <a:p>
            <a:pPr eaLnBrk="1" hangingPunct="1"/>
            <a:r>
              <a:rPr lang="en-US" b="1" smtClean="0"/>
              <a:t>True or false:    Students may create their own graphic organizers on scratch paper during testing</a:t>
            </a:r>
          </a:p>
          <a:p>
            <a:pPr eaLnBrk="1" hangingPunct="1"/>
            <a:r>
              <a:rPr lang="en-US" b="1" smtClean="0"/>
              <a:t>True</a:t>
            </a:r>
          </a:p>
          <a:p>
            <a:pPr eaLnBrk="1" hangingPunct="1"/>
            <a:endParaRPr lang="en-US" smtClean="0"/>
          </a:p>
          <a:p>
            <a:pPr eaLnBrk="1" hangingPunct="1"/>
            <a:r>
              <a:rPr lang="en-US" smtClean="0"/>
              <a:t>The manipulatives discussed as allowable on page 40 include a calculator, number line (or Cranmer abacus, as was discussed in the VI section of this presentation).  Discuss allowable and non-allowable accommodations listed on this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pPr defTabSz="914400"/>
            <a:fld id="{F13DDFBE-FDB5-4DA1-8EDB-377D3280FD0C}" type="slidenum">
              <a:rPr lang="en-US" smtClean="0"/>
              <a:pPr defTabSz="914400"/>
              <a:t>9</a:t>
            </a:fld>
            <a:endParaRPr lang="en-US" smtClean="0"/>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buFontTx/>
              <a:buChar char="•"/>
            </a:pPr>
            <a:r>
              <a:rPr lang="en-US" smtClean="0"/>
              <a:t>The 2010 PSSA and PSSA-M Accommodations Guidelines is organized into the accommodation categories listed above. </a:t>
            </a:r>
          </a:p>
          <a:p>
            <a:pPr eaLnBrk="1" hangingPunct="1">
              <a:lnSpc>
                <a:spcPct val="90000"/>
              </a:lnSpc>
              <a:buFontTx/>
              <a:buChar char="•"/>
            </a:pPr>
            <a:r>
              <a:rPr lang="en-US" smtClean="0"/>
              <a:t>Presentation accommodations:  allow students to access information in ways that do not require them to read standard print visually.  These alternate modes of access include:</a:t>
            </a:r>
          </a:p>
          <a:p>
            <a:pPr marL="708025" lvl="1" indent="-271463" eaLnBrk="1" hangingPunct="1">
              <a:lnSpc>
                <a:spcPct val="90000"/>
              </a:lnSpc>
              <a:buFontTx/>
              <a:buChar char="•"/>
            </a:pPr>
            <a:r>
              <a:rPr lang="en-US" sz="1300" smtClean="0"/>
              <a:t>Auditory</a:t>
            </a:r>
          </a:p>
          <a:p>
            <a:pPr marL="708025" lvl="1" indent="-271463" eaLnBrk="1" hangingPunct="1">
              <a:lnSpc>
                <a:spcPct val="90000"/>
              </a:lnSpc>
              <a:buFontTx/>
              <a:buChar char="•"/>
            </a:pPr>
            <a:r>
              <a:rPr lang="en-US" sz="1300" smtClean="0"/>
              <a:t>Multi-sensory</a:t>
            </a:r>
          </a:p>
          <a:p>
            <a:pPr marL="708025" lvl="1" indent="-271463" eaLnBrk="1" hangingPunct="1">
              <a:lnSpc>
                <a:spcPct val="90000"/>
              </a:lnSpc>
              <a:buFontTx/>
              <a:buChar char="•"/>
            </a:pPr>
            <a:r>
              <a:rPr lang="en-US" sz="1300" smtClean="0"/>
              <a:t>Tactile</a:t>
            </a:r>
          </a:p>
          <a:p>
            <a:pPr marL="708025" lvl="1" indent="-271463" eaLnBrk="1" hangingPunct="1">
              <a:lnSpc>
                <a:spcPct val="90000"/>
              </a:lnSpc>
              <a:buFontTx/>
              <a:buChar char="•"/>
            </a:pPr>
            <a:r>
              <a:rPr lang="en-US" sz="1300" smtClean="0"/>
              <a:t>Visual</a:t>
            </a:r>
          </a:p>
          <a:p>
            <a:pPr eaLnBrk="1" hangingPunct="1">
              <a:buFontTx/>
              <a:buChar char="•"/>
            </a:pPr>
            <a:r>
              <a:rPr lang="en-US" smtClean="0"/>
              <a:t>Response accommodations:  allow students to complete assignments, tests, and activities in different ways or to solve or organize problems using assistive devices or organizers</a:t>
            </a:r>
          </a:p>
          <a:p>
            <a:pPr eaLnBrk="1" hangingPunct="1">
              <a:buFontTx/>
              <a:buChar char="•"/>
            </a:pPr>
            <a:r>
              <a:rPr lang="en-US" smtClean="0"/>
              <a:t>Setting accommodations:  change the location in which a test or assignment is given or the conditions of the assessment setting</a:t>
            </a:r>
          </a:p>
          <a:p>
            <a:pPr eaLnBrk="1" hangingPunct="1">
              <a:buFontTx/>
              <a:buChar char="•"/>
            </a:pPr>
            <a:r>
              <a:rPr lang="en-US" smtClean="0"/>
              <a:t>Timing/scheduling accommodations:  increase the allowable length of time to complete a test or assignment and may change the way that time is organized</a:t>
            </a:r>
          </a:p>
          <a:p>
            <a:pPr eaLnBrk="1" hangingPunct="1"/>
            <a:endParaRPr lang="en-US" smtClean="0"/>
          </a:p>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DE00896C-F33F-41C4-969E-09FBA2EB7AE1}" type="slidenum">
              <a:rPr lang="en-US" sz="1100"/>
              <a:pPr algn="r"/>
              <a:t>90</a:t>
            </a:fld>
            <a:endParaRPr lang="en-US" sz="1100"/>
          </a:p>
        </p:txBody>
      </p:sp>
      <p:sp>
        <p:nvSpPr>
          <p:cNvPr id="273411" name="Rectangle 2"/>
          <p:cNvSpPr>
            <a:spLocks noRo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lvl="1" eaLnBrk="1" hangingPunct="1"/>
            <a:r>
              <a:rPr lang="en-US" smtClean="0"/>
              <a:t>(Pages 42,43)</a:t>
            </a:r>
            <a:endParaRPr lang="en-US" b="1" smtClean="0"/>
          </a:p>
          <a:p>
            <a:pPr lvl="1" eaLnBrk="1" hangingPunct="1"/>
            <a:r>
              <a:rPr lang="en-US" b="1" smtClean="0"/>
              <a:t>True or False: It is allowable for students to wear headphones (noise buffers) during testing to reduce distractions (True)</a:t>
            </a:r>
          </a:p>
          <a:p>
            <a:pPr lvl="1" eaLnBrk="1" hangingPunct="1"/>
            <a:endParaRPr lang="en-US" smtClean="0"/>
          </a:p>
          <a:p>
            <a:pPr lvl="1" eaLnBrk="1" hangingPunct="1"/>
            <a:r>
              <a:rPr lang="en-US" smtClean="0"/>
              <a:t>Setting accommodations alter the location in which the student participates in the assessment.  </a:t>
            </a:r>
          </a:p>
          <a:p>
            <a:pPr lvl="1" eaLnBrk="1" hangingPunct="1"/>
            <a:r>
              <a:rPr lang="en-US" smtClean="0"/>
              <a:t>It is important to plan ahead so distractions for all may be reduced!  The teacher may need to talk to the test administrator (if the teacher is not administering the test) so that arrangements can be made for a proper setting for test administration.  Please have these discussions so there are no surprises on testing day.</a:t>
            </a:r>
            <a:r>
              <a:rPr lang="en-US" sz="1300" smtClean="0"/>
              <a:t> </a:t>
            </a:r>
          </a:p>
          <a:p>
            <a:pPr lvl="1" eaLnBrk="1" hangingPunct="1"/>
            <a:r>
              <a:rPr lang="en-US" sz="1300" smtClean="0"/>
              <a:t>If you are considering the following accommodations, plan for the proper setting:</a:t>
            </a:r>
          </a:p>
          <a:p>
            <a:pPr lvl="1" eaLnBrk="1" hangingPunct="1"/>
            <a:r>
              <a:rPr lang="en-US" sz="1300" smtClean="0"/>
              <a:t>The use of a reader or scribe</a:t>
            </a:r>
          </a:p>
          <a:p>
            <a:pPr lvl="1" eaLnBrk="1" hangingPunct="1"/>
            <a:r>
              <a:rPr lang="en-US" sz="1300" smtClean="0"/>
              <a:t>The need to read or think out loud</a:t>
            </a:r>
          </a:p>
          <a:p>
            <a:pPr lvl="1" eaLnBrk="1" hangingPunct="1"/>
            <a:r>
              <a:rPr lang="en-US" sz="1300" smtClean="0"/>
              <a:t>Text to speech or speech to text</a:t>
            </a:r>
          </a:p>
          <a:p>
            <a:pPr lvl="1" eaLnBrk="1" hangingPunct="1"/>
            <a:r>
              <a:rPr lang="en-US" sz="1300" smtClean="0"/>
              <a:t>If the use of a wheelchair or other mobility aids limits access to the testing environment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endParaRPr lang="en-US" smtClean="0"/>
          </a:p>
        </p:txBody>
      </p:sp>
      <p:sp>
        <p:nvSpPr>
          <p:cNvPr id="274436" name="Slide Number Placeholder 3"/>
          <p:cNvSpPr txBox="1">
            <a:spLocks noGrp="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314289FD-06AB-4A72-BD9C-0EF283E094EA}" type="slidenum">
              <a:rPr lang="en-US" sz="1100"/>
              <a:pPr algn="r"/>
              <a:t>91</a:t>
            </a:fld>
            <a:endParaRPr lang="en-US" sz="11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E380C215-306D-4C0B-A245-631987F2D9A7}" type="slidenum">
              <a:rPr lang="en-US" sz="1100"/>
              <a:pPr algn="r"/>
              <a:t>92</a:t>
            </a:fld>
            <a:endParaRPr lang="en-US" sz="1100"/>
          </a:p>
        </p:txBody>
      </p:sp>
      <p:sp>
        <p:nvSpPr>
          <p:cNvPr id="275459" name="Rectangle 2"/>
          <p:cNvSpPr>
            <a:spLocks noRo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lnSpc>
                <a:spcPct val="80000"/>
              </a:lnSpc>
            </a:pPr>
            <a:r>
              <a:rPr lang="en-US" sz="800" smtClean="0"/>
              <a:t>The goal of school is learning. Assessments are just one way—albeit a very important way—in which we find out whether students have learned or not. For many students, especially those with disabilities, being able to show what's been learned is greatly improved when teachers provide individualized instruction and appropriate accommodations in the classroom and in testing situations. The sheer variety of accommodations and assessments allows IEP teams a range of tools by which to understand and maximize student ability. Progress monitoring along the way adds an extra and powerful tool for continually checking on student growth and adjusting instruction to match student need. Carefully selecting accommodations to address student strengths, challenges, and experiences means that students with disabilities have the supports they need to access classroom instruction and then demonstrate what they've learned. Investigating and providing strategies such as accommodations that support student success can have obviously beneficial results for students—which is reason enough to provide them, plus it’s the law—but they can be beneficial for our schools as well.  Schools and educational systems as a whole are accountable for the results they achieve and must demonstrate that their students are learning. Providing students with disabilities with the equipment necessary to succeed in the classroom </a:t>
            </a:r>
            <a:r>
              <a:rPr lang="en-US" sz="800" i="1" smtClean="0"/>
              <a:t>and </a:t>
            </a:r>
            <a:r>
              <a:rPr lang="en-US" sz="800" smtClean="0"/>
              <a:t>show their knowledge and skills in a regular assessment format means that they are truly included in the world of education.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605" tIns="45803" rIns="91605" bIns="45803" anchor="b"/>
          <a:lstStyle/>
          <a:p>
            <a:pPr algn="r"/>
            <a:fld id="{BBF5F41B-E403-4064-8B27-998D8D9B2B20}" type="slidenum">
              <a:rPr lang="en-US" sz="1100"/>
              <a:pPr algn="r"/>
              <a:t>93</a:t>
            </a:fld>
            <a:endParaRPr lang="en-US" sz="1100"/>
          </a:p>
        </p:txBody>
      </p:sp>
      <p:sp>
        <p:nvSpPr>
          <p:cNvPr id="276483" name="Rectangle 2"/>
          <p:cNvSpPr>
            <a:spLocks noRo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xfrm>
            <a:off x="1106488" y="698500"/>
            <a:ext cx="4646612" cy="3486150"/>
          </a:xfrm>
          <a:ln/>
        </p:spPr>
      </p:sp>
      <p:sp>
        <p:nvSpPr>
          <p:cNvPr id="277507" name="Notes Placeholder 2"/>
          <p:cNvSpPr>
            <a:spLocks noGrp="1"/>
          </p:cNvSpPr>
          <p:nvPr>
            <p:ph type="body" idx="1"/>
          </p:nvPr>
        </p:nvSpPr>
        <p:spPr>
          <a:xfrm>
            <a:off x="685800" y="4416425"/>
            <a:ext cx="5486400" cy="4181475"/>
          </a:xfrm>
          <a:noFill/>
          <a:ln/>
        </p:spPr>
        <p:txBody>
          <a:bodyPr lIns="92302" tIns="46151" rIns="92302" bIns="46151"/>
          <a:lstStyle/>
          <a:p>
            <a:pPr>
              <a:spcBef>
                <a:spcPct val="0"/>
              </a:spcBef>
            </a:pPr>
            <a:endParaRPr lang="en-US" smtClean="0"/>
          </a:p>
        </p:txBody>
      </p:sp>
      <p:sp>
        <p:nvSpPr>
          <p:cNvPr id="277508"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lIns="92302" tIns="46151" rIns="92302" bIns="46151" anchor="b"/>
          <a:lstStyle/>
          <a:p>
            <a:pPr algn="r" defTabSz="922338"/>
            <a:fld id="{FF0881D7-5DBB-48FE-854A-557350C126BC}" type="slidenum">
              <a:rPr lang="en-US" sz="1200">
                <a:latin typeface="Calibri" pitchFamily="34" charset="0"/>
              </a:rPr>
              <a:pPr algn="r" defTabSz="922338"/>
              <a:t>94</a:t>
            </a:fld>
            <a:endParaRPr lang="en-US" sz="1200">
              <a:latin typeface="Calibri"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endParaRPr lang="en-US" smtClean="0"/>
          </a:p>
        </p:txBody>
      </p:sp>
      <p:sp>
        <p:nvSpPr>
          <p:cNvPr id="278532" name="Slide Number Placeholder 3"/>
          <p:cNvSpPr>
            <a:spLocks noGrp="1"/>
          </p:cNvSpPr>
          <p:nvPr>
            <p:ph type="sldNum" sz="quarter" idx="5"/>
          </p:nvPr>
        </p:nvSpPr>
        <p:spPr>
          <a:noFill/>
        </p:spPr>
        <p:txBody>
          <a:bodyPr/>
          <a:lstStyle/>
          <a:p>
            <a:pPr defTabSz="914400"/>
            <a:fld id="{4F67D4EF-E578-47D0-A950-A2E87FC84AB2}" type="slidenum">
              <a:rPr lang="en-US" smtClean="0"/>
              <a:pPr defTabSz="914400"/>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pPr defTabSz="914400"/>
            <a:fld id="{C75521FD-21E4-424A-8823-D878A7615D71}" type="slidenum">
              <a:rPr lang="en-US" smtClean="0"/>
              <a:pPr defTabSz="914400"/>
              <a:t>96</a:t>
            </a:fld>
            <a:endParaRPr lang="en-US" smtClean="0"/>
          </a:p>
        </p:txBody>
      </p:sp>
      <p:sp>
        <p:nvSpPr>
          <p:cNvPr id="279555"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7F3AF6BB-B630-4B98-80E6-A38433C5BEFE}" type="slidenum">
              <a:rPr lang="en-US" sz="1100"/>
              <a:pPr algn="r" defTabSz="912813"/>
              <a:t>96</a:t>
            </a:fld>
            <a:endParaRPr lang="en-US" sz="1100"/>
          </a:p>
        </p:txBody>
      </p:sp>
      <p:sp>
        <p:nvSpPr>
          <p:cNvPr id="279556" name="Rectangle 2"/>
          <p:cNvSpPr>
            <a:spLocks noRot="1" noChangeArrowheads="1" noTextEdit="1"/>
          </p:cNvSpPr>
          <p:nvPr>
            <p:ph type="sldImg"/>
          </p:nvPr>
        </p:nvSpPr>
        <p:spPr>
          <a:ln/>
        </p:spPr>
      </p:sp>
      <p:sp>
        <p:nvSpPr>
          <p:cNvPr id="279557"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pPr defTabSz="914400"/>
            <a:fld id="{8A3167FD-2529-4DA6-9CBC-826C6A401CB2}" type="slidenum">
              <a:rPr lang="en-US" smtClean="0"/>
              <a:pPr defTabSz="914400"/>
              <a:t>97</a:t>
            </a:fld>
            <a:endParaRPr lang="en-US" smtClean="0"/>
          </a:p>
        </p:txBody>
      </p:sp>
      <p:sp>
        <p:nvSpPr>
          <p:cNvPr id="280579"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5E7DDBDA-204C-4887-BA97-31644FB5878C}" type="slidenum">
              <a:rPr lang="en-US" sz="1100"/>
              <a:pPr algn="r" defTabSz="912813"/>
              <a:t>97</a:t>
            </a:fld>
            <a:endParaRPr lang="en-US" sz="1100"/>
          </a:p>
        </p:txBody>
      </p:sp>
      <p:sp>
        <p:nvSpPr>
          <p:cNvPr id="280580" name="Rectangle 2"/>
          <p:cNvSpPr>
            <a:spLocks noRot="1" noChangeArrowheads="1" noTextEdit="1"/>
          </p:cNvSpPr>
          <p:nvPr>
            <p:ph type="sldImg"/>
          </p:nvPr>
        </p:nvSpPr>
        <p:spPr>
          <a:ln/>
        </p:spPr>
      </p:sp>
      <p:sp>
        <p:nvSpPr>
          <p:cNvPr id="280581"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pPr defTabSz="914400"/>
            <a:fld id="{CAD3246F-D6C4-4C8A-A5AD-13AB3548EB86}" type="slidenum">
              <a:rPr lang="en-US" smtClean="0"/>
              <a:pPr defTabSz="914400"/>
              <a:t>98</a:t>
            </a:fld>
            <a:endParaRPr lang="en-US" smtClean="0"/>
          </a:p>
        </p:txBody>
      </p:sp>
      <p:sp>
        <p:nvSpPr>
          <p:cNvPr id="281603"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B39FCDE1-0C2E-4A34-83E6-D05199CE4C27}" type="slidenum">
              <a:rPr lang="en-US" sz="1100"/>
              <a:pPr algn="r" defTabSz="912813"/>
              <a:t>98</a:t>
            </a:fld>
            <a:endParaRPr lang="en-US" sz="1100"/>
          </a:p>
        </p:txBody>
      </p:sp>
      <p:sp>
        <p:nvSpPr>
          <p:cNvPr id="281604" name="Rectangle 2"/>
          <p:cNvSpPr>
            <a:spLocks noRot="1" noChangeArrowheads="1" noTextEdit="1"/>
          </p:cNvSpPr>
          <p:nvPr>
            <p:ph type="sldImg"/>
          </p:nvPr>
        </p:nvSpPr>
        <p:spPr>
          <a:ln/>
        </p:spPr>
      </p:sp>
      <p:sp>
        <p:nvSpPr>
          <p:cNvPr id="281605"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pPr defTabSz="914400"/>
            <a:fld id="{521DF4D5-92FD-48FC-9011-2CF2D2FF1353}" type="slidenum">
              <a:rPr lang="en-US" smtClean="0"/>
              <a:pPr defTabSz="914400"/>
              <a:t>99</a:t>
            </a:fld>
            <a:endParaRPr lang="en-US" smtClean="0"/>
          </a:p>
        </p:txBody>
      </p:sp>
      <p:sp>
        <p:nvSpPr>
          <p:cNvPr id="282627" name="Rectangle 7"/>
          <p:cNvSpPr txBox="1">
            <a:spLocks noGrp="1" noChangeArrowheads="1"/>
          </p:cNvSpPr>
          <p:nvPr/>
        </p:nvSpPr>
        <p:spPr bwMode="auto">
          <a:xfrm>
            <a:off x="3884613" y="8815388"/>
            <a:ext cx="2973387" cy="460375"/>
          </a:xfrm>
          <a:prstGeom prst="rect">
            <a:avLst/>
          </a:prstGeom>
          <a:noFill/>
          <a:ln w="9525">
            <a:noFill/>
            <a:miter lim="800000"/>
            <a:headEnd/>
            <a:tailEnd/>
          </a:ln>
        </p:spPr>
        <p:txBody>
          <a:bodyPr lIns="91597" tIns="45799" rIns="91597" bIns="45799" anchor="b"/>
          <a:lstStyle/>
          <a:p>
            <a:pPr algn="r" defTabSz="912813"/>
            <a:fld id="{68B872D1-E2DC-4023-A6D1-5844982C3397}" type="slidenum">
              <a:rPr lang="en-US" sz="1100"/>
              <a:pPr algn="r" defTabSz="912813"/>
              <a:t>99</a:t>
            </a:fld>
            <a:endParaRPr lang="en-US" sz="1100"/>
          </a:p>
        </p:txBody>
      </p:sp>
      <p:sp>
        <p:nvSpPr>
          <p:cNvPr id="282628" name="Rectangle 2"/>
          <p:cNvSpPr>
            <a:spLocks noRot="1" noChangeArrowheads="1" noTextEdit="1"/>
          </p:cNvSpPr>
          <p:nvPr>
            <p:ph type="sldImg"/>
          </p:nvPr>
        </p:nvSpPr>
        <p:spPr>
          <a:ln/>
        </p:spPr>
      </p:sp>
      <p:sp>
        <p:nvSpPr>
          <p:cNvPr id="282629" name="Rectangle 3"/>
          <p:cNvSpPr>
            <a:spLocks noGrp="1" noChangeArrowheads="1"/>
          </p:cNvSpPr>
          <p:nvPr>
            <p:ph type="body" idx="1"/>
          </p:nvPr>
        </p:nvSpPr>
        <p:spPr>
          <a:noFill/>
          <a:ln/>
        </p:spPr>
        <p:txBody>
          <a:bodyPr lIns="91597" tIns="45799" rIns="91597" bIns="45799"/>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oleObject" Target="../embeddings/oleObject3.bin"/><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5"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6"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7"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8"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9"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1" name="Object 58"/>
          <p:cNvGraphicFramePr>
            <a:graphicFrameLocks noChangeAspect="1"/>
          </p:cNvGraphicFramePr>
          <p:nvPr/>
        </p:nvGraphicFramePr>
        <p:xfrm>
          <a:off x="6918325" y="0"/>
          <a:ext cx="2130425" cy="547688"/>
        </p:xfrm>
        <a:graphic>
          <a:graphicData uri="http://schemas.openxmlformats.org/presentationml/2006/ole">
            <p:oleObj spid="_x0000_s335874" name="CorelPhotoPaint.Image.10" r:id="rId4" imgW="2130556" imgH="548223" progId="CorelPhotoPaint.Image.10">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5"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6"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7"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8"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9"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1" name="Object 58"/>
          <p:cNvGraphicFramePr>
            <a:graphicFrameLocks noChangeAspect="1"/>
          </p:cNvGraphicFramePr>
          <p:nvPr/>
        </p:nvGraphicFramePr>
        <p:xfrm>
          <a:off x="6918325" y="0"/>
          <a:ext cx="2130425" cy="547688"/>
        </p:xfrm>
        <a:graphic>
          <a:graphicData uri="http://schemas.openxmlformats.org/presentationml/2006/ole">
            <p:oleObj spid="_x0000_s345090" name="CorelPhotoPaint.Image.10" r:id="rId4" imgW="2130556" imgH="548223" progId="CorelPhotoPaint.Image.10">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5"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6"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7"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8"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9"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1" name="Object 58"/>
          <p:cNvGraphicFramePr>
            <a:graphicFrameLocks noChangeAspect="1"/>
          </p:cNvGraphicFramePr>
          <p:nvPr/>
        </p:nvGraphicFramePr>
        <p:xfrm>
          <a:off x="6918325" y="0"/>
          <a:ext cx="2130425" cy="547688"/>
        </p:xfrm>
        <a:graphic>
          <a:graphicData uri="http://schemas.openxmlformats.org/presentationml/2006/ole">
            <p:oleObj spid="_x0000_s346114" name="CorelPhotoPaint.Image.10" r:id="rId4" imgW="2130556" imgH="548223" progId="CorelPhotoPaint.Image.10">
              <p:embed/>
            </p:oleObj>
          </a:graphicData>
        </a:graphic>
      </p:graphicFrame>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pic>
        <p:nvPicPr>
          <p:cNvPr id="5"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6"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7"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8"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9"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10"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1" name="Text Box 52"/>
          <p:cNvSpPr txBox="1">
            <a:spLocks noChangeArrowheads="1"/>
          </p:cNvSpPr>
          <p:nvPr userDrawn="1"/>
        </p:nvSpPr>
        <p:spPr bwMode="auto">
          <a:xfrm>
            <a:off x="266700" y="1588"/>
            <a:ext cx="5284788" cy="461962"/>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2" name="Object 58"/>
          <p:cNvGraphicFramePr>
            <a:graphicFrameLocks noChangeAspect="1"/>
          </p:cNvGraphicFramePr>
          <p:nvPr/>
        </p:nvGraphicFramePr>
        <p:xfrm>
          <a:off x="6918325" y="0"/>
          <a:ext cx="2130425" cy="547688"/>
        </p:xfrm>
        <a:graphic>
          <a:graphicData uri="http://schemas.openxmlformats.org/presentationml/2006/ole">
            <p:oleObj spid="_x0000_s347138" name="CorelPhotoPaint.Image.10" r:id="rId4" imgW="2130556" imgH="548223" progId="CorelPhotoPaint.Image.10">
              <p:embed/>
            </p:oleObj>
          </a:graphicData>
        </a:graphic>
      </p:graphicFrame>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7313612"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0013" y="3960813"/>
            <a:ext cx="7313612"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8"/>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p>
        </p:txBody>
      </p:sp>
      <p:sp>
        <p:nvSpPr>
          <p:cNvPr id="14" name="Rectangle 9"/>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15" name="Rectangle 10"/>
          <p:cNvSpPr>
            <a:spLocks noGrp="1" noChangeArrowheads="1"/>
          </p:cNvSpPr>
          <p:nvPr>
            <p:ph type="sldNum" sz="quarter" idx="12"/>
          </p:nvPr>
        </p:nvSpPr>
        <p:spPr>
          <a:xfrm>
            <a:off x="6553200" y="6248400"/>
            <a:ext cx="2133600" cy="457200"/>
          </a:xfrm>
        </p:spPr>
        <p:txBody>
          <a:bodyPr/>
          <a:lstStyle>
            <a:lvl1pPr>
              <a:defRPr/>
            </a:lvl1pPr>
          </a:lstStyle>
          <a:p>
            <a:pPr>
              <a:defRPr/>
            </a:pPr>
            <a:fld id="{EE9E6B06-8A43-4F36-A20A-C22BCE34F6E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5"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6"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7"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8"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9"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1" name="Object 58"/>
          <p:cNvGraphicFramePr>
            <a:graphicFrameLocks noChangeAspect="1"/>
          </p:cNvGraphicFramePr>
          <p:nvPr/>
        </p:nvGraphicFramePr>
        <p:xfrm>
          <a:off x="6918325" y="0"/>
          <a:ext cx="2130425" cy="547688"/>
        </p:xfrm>
        <a:graphic>
          <a:graphicData uri="http://schemas.openxmlformats.org/presentationml/2006/ole">
            <p:oleObj spid="_x0000_s348162" name="CorelPhotoPaint.Image.10" r:id="rId4" imgW="2130556" imgH="548223" progId="CorelPhotoPaint.Image.10">
              <p:embed/>
            </p:oleObj>
          </a:graphicData>
        </a:graphic>
      </p:graphicFrame>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1" descr="Blue Background"/>
          <p:cNvPicPr>
            <a:picLocks noChangeAspect="1" noChangeArrowheads="1"/>
          </p:cNvPicPr>
          <p:nvPr userDrawn="1"/>
        </p:nvPicPr>
        <p:blipFill>
          <a:blip r:embed="rId4" cstate="print"/>
          <a:srcRect/>
          <a:stretch>
            <a:fillRect/>
          </a:stretch>
        </p:blipFill>
        <p:spPr bwMode="auto">
          <a:xfrm>
            <a:off x="0" y="0"/>
            <a:ext cx="9144000" cy="6911975"/>
          </a:xfrm>
          <a:prstGeom prst="rect">
            <a:avLst/>
          </a:prstGeom>
          <a:noFill/>
          <a:ln w="9525">
            <a:noFill/>
            <a:miter lim="800000"/>
            <a:headEnd/>
            <a:tailEnd/>
          </a:ln>
        </p:spPr>
      </p:pic>
      <p:sp>
        <p:nvSpPr>
          <p:cNvPr id="5"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6"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7"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8"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9"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a:solidFill>
                  <a:schemeClr val="bg1"/>
                </a:solidFill>
                <a:latin typeface="Arial" pitchFamily="34" charset="0"/>
              </a:rPr>
              <a:t>2010 Accommodations Guidelines</a:t>
            </a:r>
          </a:p>
        </p:txBody>
      </p:sp>
      <p:graphicFrame>
        <p:nvGraphicFramePr>
          <p:cNvPr id="11" name="Object 58"/>
          <p:cNvGraphicFramePr>
            <a:graphicFrameLocks noChangeAspect="1"/>
          </p:cNvGraphicFramePr>
          <p:nvPr/>
        </p:nvGraphicFramePr>
        <p:xfrm>
          <a:off x="6918325" y="0"/>
          <a:ext cx="2130425" cy="547688"/>
        </p:xfrm>
        <a:graphic>
          <a:graphicData uri="http://schemas.openxmlformats.org/presentationml/2006/ole">
            <p:oleObj spid="_x0000_s336898" name="CorelPhotoPaint.Image.10" r:id="rId5" imgW="2130556" imgH="548223" progId="CorelPhotoPaint.Image.10">
              <p:embed/>
            </p:oleObj>
          </a:graphicData>
        </a:graphic>
      </p:graphicFrame>
      <p:sp>
        <p:nvSpPr>
          <p:cNvPr id="2" name="Title 1"/>
          <p:cNvSpPr>
            <a:spLocks noGrp="1"/>
          </p:cNvSpPr>
          <p:nvPr>
            <p:ph type="title"/>
          </p:nvPr>
        </p:nvSpPr>
        <p:spPr>
          <a:xfrm>
            <a:off x="624114" y="103777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5600" y="2529115"/>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0"/>
          </p:nvPr>
        </p:nvSpPr>
        <p:spPr/>
        <p:txBody>
          <a:bodyPr/>
          <a:lstStyle>
            <a:lvl1pPr>
              <a:defRPr/>
            </a:lvl1pPr>
          </a:lstStyle>
          <a:p>
            <a:pPr>
              <a:defRPr/>
            </a:pPr>
            <a:fld id="{5A098386-2C3B-43E7-B2C6-4CF46846D31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5"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6"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7"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8"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9"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1" name="Object 58"/>
          <p:cNvGraphicFramePr>
            <a:graphicFrameLocks noChangeAspect="1"/>
          </p:cNvGraphicFramePr>
          <p:nvPr/>
        </p:nvGraphicFramePr>
        <p:xfrm>
          <a:off x="6918325" y="0"/>
          <a:ext cx="2130425" cy="547688"/>
        </p:xfrm>
        <a:graphic>
          <a:graphicData uri="http://schemas.openxmlformats.org/presentationml/2006/ole">
            <p:oleObj spid="_x0000_s337922" name="CorelPhotoPaint.Image.10" r:id="rId4" imgW="2130556" imgH="548223" progId="CorelPhotoPaint.Image.10">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6"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7"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8"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9"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10"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1" name="Text Box 52"/>
          <p:cNvSpPr txBox="1">
            <a:spLocks noChangeArrowheads="1"/>
          </p:cNvSpPr>
          <p:nvPr userDrawn="1"/>
        </p:nvSpPr>
        <p:spPr bwMode="auto">
          <a:xfrm>
            <a:off x="266700" y="1588"/>
            <a:ext cx="5284788" cy="461962"/>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2" name="Object 58"/>
          <p:cNvGraphicFramePr>
            <a:graphicFrameLocks noChangeAspect="1"/>
          </p:cNvGraphicFramePr>
          <p:nvPr/>
        </p:nvGraphicFramePr>
        <p:xfrm>
          <a:off x="6918325" y="0"/>
          <a:ext cx="2130425" cy="547688"/>
        </p:xfrm>
        <a:graphic>
          <a:graphicData uri="http://schemas.openxmlformats.org/presentationml/2006/ole">
            <p:oleObj spid="_x0000_s338946" name="CorelPhotoPaint.Image.10" r:id="rId4" imgW="2130556" imgH="548223" progId="CorelPhotoPaint.Image.10">
              <p:embed/>
            </p:oleObj>
          </a:graphicData>
        </a:graphic>
      </p:graphicFrame>
      <p:sp>
        <p:nvSpPr>
          <p:cNvPr id="2" name="Title 1"/>
          <p:cNvSpPr>
            <a:spLocks noGrp="1"/>
          </p:cNvSpPr>
          <p:nvPr>
            <p:ph type="title"/>
          </p:nvPr>
        </p:nvSpPr>
        <p:spPr>
          <a:xfrm>
            <a:off x="551543" y="936172"/>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29772" y="2133600"/>
            <a:ext cx="4038600" cy="415222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9171" y="2128837"/>
            <a:ext cx="4038600" cy="4170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22"/>
          <p:cNvSpPr>
            <a:spLocks noGrp="1"/>
          </p:cNvSpPr>
          <p:nvPr>
            <p:ph type="sldNum" sz="quarter" idx="10"/>
          </p:nvPr>
        </p:nvSpPr>
        <p:spPr/>
        <p:txBody>
          <a:bodyPr/>
          <a:lstStyle>
            <a:lvl1pPr>
              <a:defRPr/>
            </a:lvl1pPr>
          </a:lstStyle>
          <a:p>
            <a:pPr>
              <a:defRPr/>
            </a:pPr>
            <a:fld id="{D47EF36C-AAE9-46C9-9FC4-C45E542A660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8"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9"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10"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11"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12"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3"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4" name="Object 58"/>
          <p:cNvGraphicFramePr>
            <a:graphicFrameLocks noChangeAspect="1"/>
          </p:cNvGraphicFramePr>
          <p:nvPr/>
        </p:nvGraphicFramePr>
        <p:xfrm>
          <a:off x="6918325" y="0"/>
          <a:ext cx="2130425" cy="547688"/>
        </p:xfrm>
        <a:graphic>
          <a:graphicData uri="http://schemas.openxmlformats.org/presentationml/2006/ole">
            <p:oleObj spid="_x0000_s339970" name="CorelPhotoPaint.Image.10" r:id="rId4" imgW="2130556" imgH="548223" progId="CorelPhotoPaint.Image.10">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4"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5"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6"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7"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8"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9"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0" name="Object 58"/>
          <p:cNvGraphicFramePr>
            <a:graphicFrameLocks noChangeAspect="1"/>
          </p:cNvGraphicFramePr>
          <p:nvPr/>
        </p:nvGraphicFramePr>
        <p:xfrm>
          <a:off x="6918325" y="0"/>
          <a:ext cx="2130425" cy="547688"/>
        </p:xfrm>
        <a:graphic>
          <a:graphicData uri="http://schemas.openxmlformats.org/presentationml/2006/ole">
            <p:oleObj spid="_x0000_s340994" name="CorelPhotoPaint.Image.10" r:id="rId4" imgW="2130556" imgH="548223" progId="CorelPhotoPaint.Image.10">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3"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4"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5"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6"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7"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8"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a:solidFill>
                  <a:schemeClr val="bg1"/>
                </a:solidFill>
                <a:latin typeface="Arial" pitchFamily="34" charset="0"/>
              </a:rPr>
              <a:t>2010 Accommodations Guidelines</a:t>
            </a:r>
          </a:p>
        </p:txBody>
      </p:sp>
      <p:graphicFrame>
        <p:nvGraphicFramePr>
          <p:cNvPr id="9" name="Object 58"/>
          <p:cNvGraphicFramePr>
            <a:graphicFrameLocks noChangeAspect="1"/>
          </p:cNvGraphicFramePr>
          <p:nvPr/>
        </p:nvGraphicFramePr>
        <p:xfrm>
          <a:off x="6918325" y="0"/>
          <a:ext cx="2130425" cy="547688"/>
        </p:xfrm>
        <a:graphic>
          <a:graphicData uri="http://schemas.openxmlformats.org/presentationml/2006/ole">
            <p:oleObj spid="_x0000_s342018" name="CorelPhotoPaint.Image.10" r:id="rId4" imgW="2130556" imgH="548223" progId="CorelPhotoPaint.Image.10">
              <p:embed/>
            </p:oleObj>
          </a:graphicData>
        </a:graphic>
      </p:graphicFrame>
      <p:sp>
        <p:nvSpPr>
          <p:cNvPr id="10"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11" name="Slide Number Placeholder 10"/>
          <p:cNvSpPr>
            <a:spLocks noGrp="1"/>
          </p:cNvSpPr>
          <p:nvPr>
            <p:ph type="sldNum" sz="quarter" idx="11"/>
          </p:nvPr>
        </p:nvSpPr>
        <p:spPr/>
        <p:txBody>
          <a:bodyPr/>
          <a:lstStyle>
            <a:lvl1pPr>
              <a:defRPr/>
            </a:lvl1pPr>
          </a:lstStyle>
          <a:p>
            <a:pPr>
              <a:defRPr/>
            </a:pPr>
            <a:fld id="{DCFA2C26-1DBE-4CF4-8772-5929B2EEDE27}" type="slidenum">
              <a:rPr lang="en-US"/>
              <a:pPr>
                <a:defRPr/>
              </a:pPr>
              <a:t>‹#›</a:t>
            </a:fld>
            <a:endParaRPr lang="en-US"/>
          </a:p>
        </p:txBody>
      </p:sp>
      <p:sp>
        <p:nvSpPr>
          <p:cNvPr id="12" name="Footer Placeholder 11"/>
          <p:cNvSpPr>
            <a:spLocks noGrp="1"/>
          </p:cNvSpPr>
          <p:nvPr>
            <p:ph type="ftr" sz="quarter" idx="12"/>
          </p:nvPr>
        </p:nvSpPr>
        <p:spPr>
          <a:xfrm>
            <a:off x="3124200" y="6356350"/>
            <a:ext cx="2895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6"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7"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8"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9"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10"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1"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2" name="Object 58"/>
          <p:cNvGraphicFramePr>
            <a:graphicFrameLocks noChangeAspect="1"/>
          </p:cNvGraphicFramePr>
          <p:nvPr/>
        </p:nvGraphicFramePr>
        <p:xfrm>
          <a:off x="6918325" y="0"/>
          <a:ext cx="2130425" cy="547688"/>
        </p:xfrm>
        <a:graphic>
          <a:graphicData uri="http://schemas.openxmlformats.org/presentationml/2006/ole">
            <p:oleObj spid="_x0000_s343042" name="CorelPhotoPaint.Image.10" r:id="rId4" imgW="2130556" imgH="548223" progId="CorelPhotoPaint.Image.10">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41" descr="Blue Background"/>
          <p:cNvPicPr>
            <a:picLocks noChangeAspect="1" noChangeArrowheads="1"/>
          </p:cNvPicPr>
          <p:nvPr userDrawn="1"/>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6"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7"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8"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9"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10"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1"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2" name="Object 58"/>
          <p:cNvGraphicFramePr>
            <a:graphicFrameLocks noChangeAspect="1"/>
          </p:cNvGraphicFramePr>
          <p:nvPr/>
        </p:nvGraphicFramePr>
        <p:xfrm>
          <a:off x="6918325" y="0"/>
          <a:ext cx="2130425" cy="547688"/>
        </p:xfrm>
        <a:graphic>
          <a:graphicData uri="http://schemas.openxmlformats.org/presentationml/2006/ole">
            <p:oleObj spid="_x0000_s344066" name="CorelPhotoPaint.Image.10" r:id="rId4" imgW="2130556" imgH="548223" progId="CorelPhotoPaint.Image.10">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1" descr="Blue Background"/>
          <p:cNvPicPr>
            <a:picLocks noChangeAspect="1" noChangeArrowheads="1"/>
          </p:cNvPicPr>
          <p:nvPr userDrawn="1"/>
        </p:nvPicPr>
        <p:blipFill>
          <a:blip r:embed="rId16" cstate="print"/>
          <a:srcRect/>
          <a:stretch>
            <a:fillRect/>
          </a:stretch>
        </p:blipFill>
        <p:spPr bwMode="auto">
          <a:xfrm>
            <a:off x="0" y="0"/>
            <a:ext cx="9144000" cy="69119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609600" y="1676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3" name="Text Box 19"/>
          <p:cNvSpPr txBox="1">
            <a:spLocks noChangeArrowheads="1"/>
          </p:cNvSpPr>
          <p:nvPr userDrawn="1"/>
        </p:nvSpPr>
        <p:spPr bwMode="auto">
          <a:xfrm>
            <a:off x="6781800" y="533400"/>
            <a:ext cx="1219200" cy="457200"/>
          </a:xfrm>
          <a:prstGeom prst="rect">
            <a:avLst/>
          </a:prstGeom>
          <a:noFill/>
          <a:ln w="9525">
            <a:noFill/>
            <a:miter lim="800000"/>
            <a:headEnd/>
            <a:tailEnd/>
          </a:ln>
          <a:effectLst/>
        </p:spPr>
        <p:txBody>
          <a:bodyPr>
            <a:spAutoFit/>
          </a:bodyPr>
          <a:lstStyle/>
          <a:p>
            <a:pPr>
              <a:spcBef>
                <a:spcPct val="50000"/>
              </a:spcBef>
              <a:defRPr/>
            </a:pPr>
            <a:r>
              <a:rPr lang="en-US" sz="2400"/>
              <a:t>  </a:t>
            </a:r>
          </a:p>
        </p:txBody>
      </p:sp>
      <p:sp>
        <p:nvSpPr>
          <p:cNvPr id="1047" name="Rectangle 23"/>
          <p:cNvSpPr>
            <a:spLocks noChangeArrowheads="1"/>
          </p:cNvSpPr>
          <p:nvPr userDrawn="1"/>
        </p:nvSpPr>
        <p:spPr bwMode="auto">
          <a:xfrm>
            <a:off x="0" y="0"/>
            <a:ext cx="6724650" cy="5334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a:p>
        </p:txBody>
      </p:sp>
      <p:sp>
        <p:nvSpPr>
          <p:cNvPr id="1052" name="Rectangle 28"/>
          <p:cNvSpPr>
            <a:spLocks noChangeArrowheads="1"/>
          </p:cNvSpPr>
          <p:nvPr userDrawn="1"/>
        </p:nvSpPr>
        <p:spPr bwMode="auto">
          <a:xfrm>
            <a:off x="0" y="609600"/>
            <a:ext cx="9131300" cy="241300"/>
          </a:xfrm>
          <a:prstGeom prst="rect">
            <a:avLst/>
          </a:prstGeom>
          <a:solidFill>
            <a:srgbClr val="D5DDED"/>
          </a:solidFill>
          <a:ln w="9525">
            <a:solidFill>
              <a:srgbClr val="D5DDED"/>
            </a:solidFill>
            <a:miter lim="800000"/>
            <a:headEnd/>
            <a:tailEnd/>
          </a:ln>
          <a:effectLst/>
        </p:spPr>
        <p:txBody>
          <a:bodyPr wrap="none" anchor="ctr"/>
          <a:lstStyle/>
          <a:p>
            <a:pPr>
              <a:defRPr/>
            </a:pPr>
            <a:endParaRPr lang="en-US"/>
          </a:p>
        </p:txBody>
      </p:sp>
      <p:sp>
        <p:nvSpPr>
          <p:cNvPr id="1053" name="Text Box 29"/>
          <p:cNvSpPr txBox="1">
            <a:spLocks noChangeArrowheads="1"/>
          </p:cNvSpPr>
          <p:nvPr userDrawn="1"/>
        </p:nvSpPr>
        <p:spPr bwMode="auto">
          <a:xfrm>
            <a:off x="152400" y="609600"/>
            <a:ext cx="5791200" cy="244475"/>
          </a:xfrm>
          <a:prstGeom prst="rect">
            <a:avLst/>
          </a:prstGeom>
          <a:noFill/>
          <a:ln w="9525">
            <a:noFill/>
            <a:miter lim="800000"/>
            <a:headEnd/>
            <a:tailEnd/>
          </a:ln>
          <a:effectLst/>
        </p:spPr>
        <p:txBody>
          <a:bodyPr>
            <a:spAutoFit/>
          </a:bodyPr>
          <a:lstStyle/>
          <a:p>
            <a:pPr algn="l">
              <a:spcBef>
                <a:spcPct val="50000"/>
              </a:spcBef>
              <a:defRPr/>
            </a:pPr>
            <a:r>
              <a:rPr lang="en-US">
                <a:solidFill>
                  <a:srgbClr val="080808"/>
                </a:solidFill>
                <a:latin typeface="Arial" charset="0"/>
              </a:rPr>
              <a:t>Edward G. Rendell, Governor    </a:t>
            </a:r>
            <a:r>
              <a:rPr lang="en-US">
                <a:solidFill>
                  <a:srgbClr val="080808"/>
                </a:solidFill>
                <a:latin typeface="Arial" charset="0"/>
                <a:cs typeface="Arial" charset="0"/>
              </a:rPr>
              <a:t>▪   </a:t>
            </a:r>
            <a:r>
              <a:rPr lang="en-US">
                <a:solidFill>
                  <a:srgbClr val="080808"/>
                </a:solidFill>
                <a:latin typeface="Arial" charset="0"/>
              </a:rPr>
              <a:t>  Dr. Gerald L. Zahorchak, Secretary of Education</a:t>
            </a:r>
          </a:p>
        </p:txBody>
      </p:sp>
      <p:sp>
        <p:nvSpPr>
          <p:cNvPr id="1057" name="Text Box 33"/>
          <p:cNvSpPr txBox="1">
            <a:spLocks noChangeArrowheads="1"/>
          </p:cNvSpPr>
          <p:nvPr userDrawn="1"/>
        </p:nvSpPr>
        <p:spPr bwMode="auto">
          <a:xfrm>
            <a:off x="7467600" y="609600"/>
            <a:ext cx="1600200" cy="244475"/>
          </a:xfrm>
          <a:prstGeom prst="rect">
            <a:avLst/>
          </a:prstGeom>
          <a:noFill/>
          <a:ln w="9525">
            <a:noFill/>
            <a:miter lim="800000"/>
            <a:headEnd/>
            <a:tailEnd/>
          </a:ln>
          <a:effectLst/>
        </p:spPr>
        <p:txBody>
          <a:bodyPr>
            <a:spAutoFit/>
          </a:bodyPr>
          <a:lstStyle/>
          <a:p>
            <a:pPr algn="r">
              <a:spcBef>
                <a:spcPct val="50000"/>
              </a:spcBef>
              <a:defRPr/>
            </a:pPr>
            <a:r>
              <a:rPr lang="en-US">
                <a:solidFill>
                  <a:srgbClr val="080808"/>
                </a:solidFill>
                <a:latin typeface="Arial" charset="0"/>
              </a:rPr>
              <a:t>www.pde.state.pa.us</a:t>
            </a:r>
          </a:p>
        </p:txBody>
      </p:sp>
      <p:sp>
        <p:nvSpPr>
          <p:cNvPr id="1076" name="Text Box 52"/>
          <p:cNvSpPr txBox="1">
            <a:spLocks noChangeArrowheads="1"/>
          </p:cNvSpPr>
          <p:nvPr userDrawn="1"/>
        </p:nvSpPr>
        <p:spPr bwMode="auto">
          <a:xfrm>
            <a:off x="266700" y="1588"/>
            <a:ext cx="5145088" cy="457200"/>
          </a:xfrm>
          <a:prstGeom prst="rect">
            <a:avLst/>
          </a:prstGeom>
          <a:noFill/>
          <a:ln w="9525">
            <a:noFill/>
            <a:miter lim="800000"/>
            <a:headEnd/>
            <a:tailEnd/>
          </a:ln>
          <a:effectLst/>
        </p:spPr>
        <p:txBody>
          <a:bodyPr wrap="none">
            <a:spAutoFit/>
          </a:bodyPr>
          <a:lstStyle/>
          <a:p>
            <a:pPr algn="l">
              <a:defRPr/>
            </a:pPr>
            <a:r>
              <a:rPr lang="en-US" sz="2400" b="1" dirty="0">
                <a:solidFill>
                  <a:schemeClr val="bg1"/>
                </a:solidFill>
                <a:latin typeface="Arial" charset="0"/>
              </a:rPr>
              <a:t>2009 Accommodations Guidelines</a:t>
            </a:r>
          </a:p>
        </p:txBody>
      </p:sp>
      <p:graphicFrame>
        <p:nvGraphicFramePr>
          <p:cNvPr id="1026" name="Object 58"/>
          <p:cNvGraphicFramePr>
            <a:graphicFrameLocks noChangeAspect="1"/>
          </p:cNvGraphicFramePr>
          <p:nvPr/>
        </p:nvGraphicFramePr>
        <p:xfrm>
          <a:off x="6918325" y="0"/>
          <a:ext cx="2130425" cy="547688"/>
        </p:xfrm>
        <a:graphic>
          <a:graphicData uri="http://schemas.openxmlformats.org/presentationml/2006/ole">
            <p:oleObj spid="_x0000_s1026" name="CorelPhotoPaint.Image.10" r:id="rId17" imgW="2130556" imgH="548223" progId="CorelPhotoPaint.Image.10">
              <p:embed/>
            </p:oleObj>
          </a:graphicData>
        </a:graphic>
      </p:graphicFrame>
      <p:sp>
        <p:nvSpPr>
          <p:cNvPr id="13" name="Slide Number Placeholder 1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5DEB28-611A-4318-B1C2-B017CA5A64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hyperlink" Target="http://www.wida.u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http://www.wida.us/states/Pennsylvania.aspx"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mailto:sstauffer@state.pa.us" TargetMode="External"/><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www.wida.us/"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hyperlink" Target="http://www.wida.us/states/Pennsylvania.aspx"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ccsso.org/content/pdfs/AccommodationsManual.pdf"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hyperlink" Target="http://www.pasaassessment.org/AdminSecure.jsp" TargetMode="External"/><Relationship Id="rId4" Type="http://schemas.openxmlformats.org/officeDocument/2006/relationships/hyperlink" Target="http://www.portal.state.pa.us/portal/server.pt/community/testing_accommodations___security/7448"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cehd.umn.edu/nceo/AccomStudies.htm"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hyperlink" Target="http://www.ed.gov/parents/needs/speced/learning/index.html"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mailto:lylupp@state.pa.us"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hyperlink" Target="mailto:sstauffer@state.pa.us" TargetMode="External"/><Relationship Id="rId4" Type="http://schemas.openxmlformats.org/officeDocument/2006/relationships/hyperlink" Target="mailto:dsimaska@state.pa.us"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asaassessmen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xfrm>
            <a:off x="355600" y="957263"/>
            <a:ext cx="8229600" cy="6097587"/>
          </a:xfrm>
          <a:noFill/>
          <a:ln>
            <a:miter lim="800000"/>
            <a:headEnd/>
            <a:tailEnd/>
          </a:ln>
        </p:spPr>
        <p:txBody>
          <a:bodyPr vert="horz" wrap="square" lIns="91440" tIns="45720" rIns="91440" bIns="45720" numCol="1" anchor="t" anchorCtr="0" compatLnSpc="1">
            <a:prstTxWarp prst="textNoShape">
              <a:avLst/>
            </a:prstTxWarp>
          </a:bodyPr>
          <a:lstStyle/>
          <a:p>
            <a:pPr algn="ctr">
              <a:spcBef>
                <a:spcPct val="50000"/>
              </a:spcBef>
              <a:buFontTx/>
              <a:buNone/>
            </a:pPr>
            <a:r>
              <a:rPr lang="en-US" sz="3600" i="1" smtClean="0">
                <a:solidFill>
                  <a:schemeClr val="tx2"/>
                </a:solidFill>
                <a:cs typeface="Times New Roman" pitchFamily="18" charset="0"/>
              </a:rPr>
              <a:t>PSSA Accommodations Guidelines</a:t>
            </a:r>
          </a:p>
          <a:p>
            <a:pPr algn="ctr">
              <a:spcBef>
                <a:spcPts val="1200"/>
              </a:spcBef>
              <a:buFontTx/>
              <a:buNone/>
            </a:pPr>
            <a:r>
              <a:rPr lang="en-US" sz="3600" i="1" smtClean="0">
                <a:solidFill>
                  <a:schemeClr val="tx2"/>
                </a:solidFill>
                <a:cs typeface="Times New Roman" pitchFamily="18" charset="0"/>
              </a:rPr>
              <a:t>     for</a:t>
            </a:r>
          </a:p>
          <a:p>
            <a:pPr algn="ctr">
              <a:spcBef>
                <a:spcPts val="1200"/>
              </a:spcBef>
              <a:buFontTx/>
              <a:buNone/>
            </a:pPr>
            <a:r>
              <a:rPr lang="en-US" sz="3600" i="1" smtClean="0">
                <a:solidFill>
                  <a:schemeClr val="tx2"/>
                </a:solidFill>
                <a:cs typeface="Times New Roman" pitchFamily="18" charset="0"/>
              </a:rPr>
              <a:t>   Students with IEPs and</a:t>
            </a:r>
          </a:p>
          <a:p>
            <a:pPr algn="ctr">
              <a:spcBef>
                <a:spcPts val="1200"/>
              </a:spcBef>
              <a:buFontTx/>
              <a:buNone/>
            </a:pPr>
            <a:r>
              <a:rPr lang="en-US" sz="3600" i="1" smtClean="0">
                <a:solidFill>
                  <a:schemeClr val="tx2"/>
                </a:solidFill>
                <a:cs typeface="Times New Roman" pitchFamily="18" charset="0"/>
              </a:rPr>
              <a:t>   Students with 504 Plans</a:t>
            </a:r>
          </a:p>
          <a:p>
            <a:pPr algn="ctr">
              <a:buFontTx/>
              <a:buNone/>
            </a:pPr>
            <a:endParaRPr lang="en-US" sz="2800" b="1" smtClean="0"/>
          </a:p>
          <a:p>
            <a:pPr algn="ctr">
              <a:buFontTx/>
              <a:buNone/>
            </a:pPr>
            <a:r>
              <a:rPr lang="en-US" sz="2400" b="1" smtClean="0"/>
              <a:t>January 6, 2010</a:t>
            </a:r>
          </a:p>
          <a:p>
            <a:pPr algn="ctr">
              <a:buFontTx/>
              <a:buNone/>
            </a:pPr>
            <a:r>
              <a:rPr lang="en-US" sz="2400" b="1" smtClean="0"/>
              <a:t>Lynda Lupp, Nan Rodgers, Marlene Schechter,</a:t>
            </a:r>
          </a:p>
          <a:p>
            <a:pPr algn="ctr">
              <a:buFontTx/>
              <a:buNone/>
            </a:pPr>
            <a:r>
              <a:rPr lang="en-US" sz="2400" b="1" smtClean="0"/>
              <a:t> Diane Simaska, Stephanie Stauffer, Mark Steciw</a:t>
            </a:r>
          </a:p>
          <a:p>
            <a:pPr>
              <a:buFontTx/>
              <a:buNone/>
            </a:pPr>
            <a:endParaRPr lang="en-US" sz="1800" b="1" smtClean="0">
              <a:solidFill>
                <a:srgbClr val="214A82"/>
              </a:solidFill>
              <a:latin typeface="Felbridge" pitchFamily="34" charset="0"/>
            </a:endParaRPr>
          </a:p>
          <a:p>
            <a:pPr>
              <a:buFontTx/>
              <a:buNone/>
            </a:pPr>
            <a:r>
              <a:rPr lang="en-US" sz="1800" b="1" smtClean="0">
                <a:solidFill>
                  <a:srgbClr val="214A82"/>
                </a:solidFill>
                <a:latin typeface="Felbridge" pitchFamily="34" charset="0"/>
              </a:rPr>
              <a:t>Edward G. Rendell, </a:t>
            </a:r>
          </a:p>
          <a:p>
            <a:pPr>
              <a:buFontTx/>
              <a:buNone/>
            </a:pPr>
            <a:r>
              <a:rPr lang="en-US" sz="1800" b="1" smtClean="0">
                <a:solidFill>
                  <a:srgbClr val="214A82"/>
                </a:solidFill>
                <a:latin typeface="Felbridge" pitchFamily="34" charset="0"/>
              </a:rPr>
              <a:t>Governor</a:t>
            </a:r>
          </a:p>
          <a:p>
            <a:endParaRPr lang="en-US" smtClean="0"/>
          </a:p>
        </p:txBody>
      </p:sp>
      <p:sp>
        <p:nvSpPr>
          <p:cNvPr id="4" name="Slide Number Placeholder 3"/>
          <p:cNvSpPr>
            <a:spLocks noGrp="1"/>
          </p:cNvSpPr>
          <p:nvPr>
            <p:ph type="sldNum" sz="quarter" idx="10"/>
          </p:nvPr>
        </p:nvSpPr>
        <p:spPr>
          <a:xfrm>
            <a:off x="5805488" y="5994400"/>
            <a:ext cx="2881312" cy="727075"/>
          </a:xfrm>
        </p:spPr>
        <p:txBody>
          <a:bodyPr/>
          <a:lstStyle/>
          <a:p>
            <a:pPr>
              <a:defRPr/>
            </a:pPr>
            <a:endParaRPr lang="en-US" sz="1800" b="1" dirty="0" smtClean="0">
              <a:solidFill>
                <a:srgbClr val="214A82"/>
              </a:solidFill>
              <a:latin typeface="Felbridge" pitchFamily="34" charset="0"/>
            </a:endParaRPr>
          </a:p>
          <a:p>
            <a:pPr>
              <a:defRPr/>
            </a:pPr>
            <a:r>
              <a:rPr lang="en-US" sz="1800" b="1" dirty="0" smtClean="0">
                <a:solidFill>
                  <a:srgbClr val="214A82"/>
                </a:solidFill>
                <a:latin typeface="Felbridge" pitchFamily="34" charset="0"/>
              </a:rPr>
              <a:t>Dr. Gerald L. </a:t>
            </a:r>
            <a:r>
              <a:rPr lang="en-US" sz="1800" b="1" dirty="0" err="1" smtClean="0">
                <a:solidFill>
                  <a:srgbClr val="214A82"/>
                </a:solidFill>
                <a:latin typeface="Felbridge" pitchFamily="34" charset="0"/>
              </a:rPr>
              <a:t>Zahorchak</a:t>
            </a:r>
            <a:r>
              <a:rPr lang="en-US" sz="1800" b="1" dirty="0" smtClean="0">
                <a:solidFill>
                  <a:srgbClr val="214A82"/>
                </a:solidFill>
                <a:latin typeface="Felbridge" pitchFamily="34" charset="0"/>
              </a:rPr>
              <a:t>, Secretary of Education</a:t>
            </a:r>
          </a:p>
          <a:p>
            <a:pPr>
              <a:defRPr/>
            </a:pPr>
            <a:fld id="{032F90A5-7D89-4708-826C-BE7A82380BFA}" type="slidenum">
              <a:rPr lang="en-US" sz="1800" smtClean="0"/>
              <a:pPr>
                <a:defRPr/>
              </a:pPr>
              <a:t>1</a:t>
            </a:fld>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66750" y="965200"/>
            <a:ext cx="7772400" cy="1143000"/>
          </a:xfrm>
        </p:spPr>
        <p:txBody>
          <a:bodyPr/>
          <a:lstStyle/>
          <a:p>
            <a:r>
              <a:rPr lang="en-US" sz="4000" smtClean="0"/>
              <a:t>Accommodations for the PSSA-M</a:t>
            </a:r>
          </a:p>
        </p:txBody>
      </p:sp>
      <p:sp>
        <p:nvSpPr>
          <p:cNvPr id="37891" name="Rectangle 3"/>
          <p:cNvSpPr>
            <a:spLocks noGrp="1" noChangeArrowheads="1"/>
          </p:cNvSpPr>
          <p:nvPr>
            <p:ph type="body" idx="4294967295"/>
          </p:nvPr>
        </p:nvSpPr>
        <p:spPr bwMode="auto">
          <a:xfrm>
            <a:off x="442913" y="2070100"/>
            <a:ext cx="8229600" cy="4525963"/>
          </a:xfrm>
          <a:prstGeom prst="rect">
            <a:avLst/>
          </a:prstGeom>
          <a:noFill/>
          <a:ln>
            <a:miter lim="800000"/>
            <a:headEnd/>
            <a:tailEnd/>
          </a:ln>
        </p:spPr>
        <p:txBody>
          <a:bodyPr/>
          <a:lstStyle/>
          <a:p>
            <a:r>
              <a:rPr lang="en-US" smtClean="0"/>
              <a:t>All accommodations that are available for the general PSSA are also available for the PSSA-M.  </a:t>
            </a:r>
          </a:p>
          <a:p>
            <a:r>
              <a:rPr lang="en-US" smtClean="0"/>
              <a:t>The IEP Team should continue to consider all four accommodation categories.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23888" y="1038225"/>
            <a:ext cx="7772400" cy="1143000"/>
          </a:xfrm>
        </p:spPr>
        <p:txBody>
          <a:bodyPr/>
          <a:lstStyle/>
          <a:p>
            <a:r>
              <a:rPr lang="en-US" sz="4000" smtClean="0"/>
              <a:t>1. ELLs and state academic achievement tests </a:t>
            </a:r>
          </a:p>
        </p:txBody>
      </p:sp>
      <p:sp>
        <p:nvSpPr>
          <p:cNvPr id="130051" name="Rectangle 3"/>
          <p:cNvSpPr>
            <a:spLocks noGrp="1" noChangeArrowheads="1"/>
          </p:cNvSpPr>
          <p:nvPr>
            <p:ph type="body" idx="4294967295"/>
          </p:nvPr>
        </p:nvSpPr>
        <p:spPr bwMode="auto">
          <a:xfrm>
            <a:off x="355600" y="2590800"/>
            <a:ext cx="8229600" cy="3657600"/>
          </a:xfrm>
          <a:prstGeom prst="rect">
            <a:avLst/>
          </a:prstGeom>
          <a:noFill/>
          <a:ln>
            <a:miter lim="800000"/>
            <a:headEnd/>
            <a:tailEnd/>
          </a:ln>
        </p:spPr>
        <p:txBody>
          <a:bodyPr/>
          <a:lstStyle/>
          <a:p>
            <a:pPr>
              <a:lnSpc>
                <a:spcPct val="90000"/>
              </a:lnSpc>
            </a:pPr>
            <a:r>
              <a:rPr lang="en-US" sz="2800" smtClean="0"/>
              <a:t>PSSA or PASA Mathematics, grades 3-8 and 11; or PSSA-M mathematics, grades 4-8 and 11 </a:t>
            </a:r>
          </a:p>
          <a:p>
            <a:pPr>
              <a:lnSpc>
                <a:spcPct val="90000"/>
              </a:lnSpc>
            </a:pPr>
            <a:r>
              <a:rPr lang="en-US" sz="2800" smtClean="0"/>
              <a:t>PSSA or PASA Science, grades 4, 8, and 11</a:t>
            </a:r>
          </a:p>
          <a:p>
            <a:pPr>
              <a:lnSpc>
                <a:spcPct val="90000"/>
              </a:lnSpc>
            </a:pPr>
            <a:r>
              <a:rPr lang="en-US" sz="2800" smtClean="0"/>
              <a:t>PSSA or PASA Reading, </a:t>
            </a:r>
            <a:r>
              <a:rPr lang="en-US" sz="2800" i="1" smtClean="0"/>
              <a:t>optional during 1</a:t>
            </a:r>
            <a:r>
              <a:rPr lang="en-US" sz="2800" i="1" baseline="30000" smtClean="0"/>
              <a:t>st</a:t>
            </a:r>
            <a:r>
              <a:rPr lang="en-US" sz="2800" i="1" smtClean="0"/>
              <a:t> year in a U.S. school</a:t>
            </a:r>
            <a:r>
              <a:rPr lang="en-US" sz="2800" smtClean="0"/>
              <a:t>, grades 3-8 and 11 </a:t>
            </a:r>
          </a:p>
          <a:p>
            <a:pPr>
              <a:lnSpc>
                <a:spcPct val="90000"/>
              </a:lnSpc>
            </a:pPr>
            <a:r>
              <a:rPr lang="en-US" sz="2800" smtClean="0"/>
              <a:t>PSSA Writing, </a:t>
            </a:r>
            <a:r>
              <a:rPr lang="en-US" sz="2800" i="1" smtClean="0"/>
              <a:t>optional during 1</a:t>
            </a:r>
            <a:r>
              <a:rPr lang="en-US" sz="2800" i="1" baseline="30000" smtClean="0"/>
              <a:t>st</a:t>
            </a:r>
            <a:r>
              <a:rPr lang="en-US" sz="2800" i="1" smtClean="0"/>
              <a:t> year in a U.S. school</a:t>
            </a:r>
            <a:r>
              <a:rPr lang="en-US" sz="2800" smtClean="0"/>
              <a:t>, grades 5, 8, and 11 (for PASA, Writing is assessed locally)</a:t>
            </a:r>
          </a:p>
          <a:p>
            <a:pPr>
              <a:lnSpc>
                <a:spcPct val="90000"/>
              </a:lnSpc>
              <a:buFontTx/>
              <a:buNone/>
            </a:pPr>
            <a:endParaRPr lang="en-US" sz="28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82C297C2-7A6C-4BA7-8ED8-8B8D490F4B84}" type="slidenum">
              <a:rPr lang="en-US" sz="1200">
                <a:solidFill>
                  <a:schemeClr val="tx1">
                    <a:tint val="75000"/>
                  </a:schemeClr>
                </a:solidFill>
              </a:rPr>
              <a:pPr algn="r">
                <a:defRPr/>
              </a:pPr>
              <a:t>100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320675" y="977900"/>
            <a:ext cx="8540750" cy="1143000"/>
          </a:xfrm>
        </p:spPr>
        <p:txBody>
          <a:bodyPr/>
          <a:lstStyle/>
          <a:p>
            <a:r>
              <a:rPr lang="en-US" b="1" smtClean="0">
                <a:solidFill>
                  <a:srgbClr val="000099"/>
                </a:solidFill>
              </a:rPr>
              <a:t>PSSA and Student’s English Language Learner (ELL) status:</a:t>
            </a:r>
          </a:p>
        </p:txBody>
      </p:sp>
      <p:sp>
        <p:nvSpPr>
          <p:cNvPr id="1533956" name="Rectangle 4"/>
          <p:cNvSpPr>
            <a:spLocks noChangeArrowheads="1"/>
          </p:cNvSpPr>
          <p:nvPr/>
        </p:nvSpPr>
        <p:spPr bwMode="auto">
          <a:xfrm>
            <a:off x="8867775" y="6616700"/>
            <a:ext cx="307975" cy="241300"/>
          </a:xfrm>
          <a:prstGeom prst="rect">
            <a:avLst/>
          </a:prstGeom>
          <a:noFill/>
          <a:ln w="12700">
            <a:noFill/>
            <a:miter lim="800000"/>
            <a:headEnd/>
            <a:tailEnd/>
          </a:ln>
          <a:effectLst/>
        </p:spPr>
        <p:txBody>
          <a:bodyPr wrap="none" lIns="90488" tIns="44450" rIns="90488" bIns="44450">
            <a:spAutoFit/>
          </a:bodyPr>
          <a:lstStyle/>
          <a:p>
            <a:pPr eaLnBrk="0" hangingPunct="0">
              <a:defRPr/>
            </a:pPr>
            <a:fld id="{3CE753AE-F66F-42B5-A146-B7220B86169E}" type="slidenum">
              <a:rPr lang="en-US" b="1">
                <a:effectLst>
                  <a:outerShdw blurRad="38100" dist="38100" dir="2700000" algn="tl">
                    <a:srgbClr val="C0C0C0"/>
                  </a:outerShdw>
                </a:effectLst>
              </a:rPr>
              <a:pPr eaLnBrk="0" hangingPunct="0">
                <a:defRPr/>
              </a:pPr>
              <a:t>101</a:t>
            </a:fld>
            <a:endParaRPr lang="en-US" b="1">
              <a:effectLst>
                <a:outerShdw blurRad="38100" dist="38100" dir="2700000" algn="tl">
                  <a:srgbClr val="C0C0C0"/>
                </a:outerShdw>
              </a:effectLst>
            </a:endParaRPr>
          </a:p>
        </p:txBody>
      </p:sp>
      <p:sp>
        <p:nvSpPr>
          <p:cNvPr id="131076" name="Rectangle 4"/>
          <p:cNvSpPr>
            <a:spLocks noGrp="1" noChangeArrowheads="1"/>
          </p:cNvSpPr>
          <p:nvPr>
            <p:ph type="body" idx="4294967295"/>
          </p:nvPr>
        </p:nvSpPr>
        <p:spPr bwMode="auto">
          <a:xfrm>
            <a:off x="473075" y="2332038"/>
            <a:ext cx="8229600" cy="4083050"/>
          </a:xfrm>
          <a:prstGeom prst="rect">
            <a:avLst/>
          </a:prstGeom>
          <a:noFill/>
          <a:ln>
            <a:miter lim="800000"/>
            <a:headEnd/>
            <a:tailEnd/>
          </a:ln>
        </p:spPr>
        <p:txBody>
          <a:bodyPr/>
          <a:lstStyle/>
          <a:p>
            <a:endParaRPr lang="en-US" sz="3600" smtClean="0"/>
          </a:p>
          <a:p>
            <a:endParaRPr lang="en-US" smtClean="0"/>
          </a:p>
        </p:txBody>
      </p:sp>
      <p:sp>
        <p:nvSpPr>
          <p:cNvPr id="131077" name="Rectangle 5"/>
          <p:cNvSpPr>
            <a:spLocks noChangeArrowheads="1"/>
          </p:cNvSpPr>
          <p:nvPr/>
        </p:nvSpPr>
        <p:spPr bwMode="auto">
          <a:xfrm>
            <a:off x="152400" y="2667000"/>
            <a:ext cx="8780463" cy="4525963"/>
          </a:xfrm>
          <a:prstGeom prst="rect">
            <a:avLst/>
          </a:prstGeom>
          <a:noFill/>
          <a:ln w="9525">
            <a:noFill/>
            <a:miter lim="800000"/>
            <a:headEnd/>
            <a:tailEnd/>
          </a:ln>
        </p:spPr>
        <p:txBody>
          <a:bodyPr/>
          <a:lstStyle/>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ELL and enrolled in a U.S. school </a:t>
            </a:r>
            <a:r>
              <a:rPr lang="en-US" sz="2400" b="1" u="sng">
                <a:solidFill>
                  <a:srgbClr val="FF0066"/>
                </a:solidFill>
              </a:rPr>
              <a:t>after</a:t>
            </a:r>
            <a:r>
              <a:rPr lang="en-US" sz="2400">
                <a:solidFill>
                  <a:srgbClr val="000099"/>
                </a:solidFill>
              </a:rPr>
              <a:t> March 27, 2009 (previous enrollment in Puerto Rico is not considered as enrollment in U.S. schools). – PSSA Reading and Writing are optional.</a:t>
            </a:r>
          </a:p>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ELL and enrolled in a U.S. school </a:t>
            </a:r>
            <a:r>
              <a:rPr lang="en-US" sz="2400" b="1" u="sng">
                <a:solidFill>
                  <a:srgbClr val="FF0066"/>
                </a:solidFill>
              </a:rPr>
              <a:t>on or before</a:t>
            </a:r>
            <a:r>
              <a:rPr lang="en-US" sz="2400">
                <a:solidFill>
                  <a:srgbClr val="000099"/>
                </a:solidFill>
              </a:rPr>
              <a:t> March 27, 2009. – Must take all PSSA or PSSA-M subjects.</a:t>
            </a:r>
          </a:p>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Exited an ESL/bilingual program and in the first year of monitoring. – </a:t>
            </a:r>
            <a:r>
              <a:rPr lang="en-US" sz="2400" b="1" u="sng">
                <a:solidFill>
                  <a:srgbClr val="FF0066"/>
                </a:solidFill>
              </a:rPr>
              <a:t>These are former ELLs.</a:t>
            </a:r>
            <a:r>
              <a:rPr lang="en-US" sz="2400" b="1">
                <a:solidFill>
                  <a:srgbClr val="FF0066"/>
                </a:solidFill>
              </a:rPr>
              <a:t>  </a:t>
            </a:r>
            <a:r>
              <a:rPr lang="en-US" sz="2400">
                <a:solidFill>
                  <a:srgbClr val="000099"/>
                </a:solidFill>
              </a:rPr>
              <a:t>Must take all PSSA or PSSA-M subjects.</a:t>
            </a:r>
          </a:p>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Exited an ESL/bilingual program and in the second year of monitoring. – </a:t>
            </a:r>
            <a:r>
              <a:rPr lang="en-US" sz="2400" b="1" u="sng">
                <a:solidFill>
                  <a:srgbClr val="FF0066"/>
                </a:solidFill>
              </a:rPr>
              <a:t>These are former ELLs.</a:t>
            </a:r>
            <a:r>
              <a:rPr lang="en-US" sz="2400" b="1">
                <a:solidFill>
                  <a:srgbClr val="FF0066"/>
                </a:solidFill>
              </a:rPr>
              <a:t>  </a:t>
            </a:r>
            <a:r>
              <a:rPr lang="en-US" sz="2400">
                <a:solidFill>
                  <a:srgbClr val="000099"/>
                </a:solidFill>
              </a:rPr>
              <a:t>Must take all PSSA or PSSA-M subjects.</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990600"/>
            <a:ext cx="8229600" cy="1143000"/>
          </a:xfrm>
        </p:spPr>
        <p:txBody>
          <a:bodyPr/>
          <a:lstStyle/>
          <a:p>
            <a:r>
              <a:rPr lang="en-US" sz="4000" smtClean="0"/>
              <a:t>2. ELLs and the state English language proficiency test</a:t>
            </a:r>
          </a:p>
        </p:txBody>
      </p:sp>
      <p:sp>
        <p:nvSpPr>
          <p:cNvPr id="132099" name="Rectangle 3"/>
          <p:cNvSpPr>
            <a:spLocks noGrp="1" noChangeArrowheads="1"/>
          </p:cNvSpPr>
          <p:nvPr>
            <p:ph type="body" idx="1"/>
          </p:nvPr>
        </p:nvSpPr>
        <p:spPr bwMode="auto">
          <a:xfrm>
            <a:off x="457200" y="2438400"/>
            <a:ext cx="8229600" cy="36877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smtClean="0"/>
              <a:t>The ACCESS for ELLs (the English Language Proficiency assessment (Title III), is </a:t>
            </a:r>
            <a:r>
              <a:rPr lang="en-US" sz="2800" b="1" i="1" smtClean="0"/>
              <a:t>mandatory</a:t>
            </a:r>
            <a:r>
              <a:rPr lang="en-US" sz="2800" smtClean="0"/>
              <a:t> for all ELLs.  It is administered annually for all ELLs, grades K-12.</a:t>
            </a:r>
          </a:p>
          <a:p>
            <a:pPr>
              <a:lnSpc>
                <a:spcPct val="80000"/>
              </a:lnSpc>
              <a:buFontTx/>
              <a:buNone/>
            </a:pPr>
            <a:endParaRPr lang="en-US" sz="2800" smtClean="0"/>
          </a:p>
          <a:p>
            <a:pPr>
              <a:lnSpc>
                <a:spcPct val="80000"/>
              </a:lnSpc>
              <a:buFontTx/>
              <a:buNone/>
            </a:pPr>
            <a:r>
              <a:rPr lang="en-US" sz="2800" smtClean="0"/>
              <a:t>	The WIDA consortium develops and maintains the test.  PA is a member of the consortium.</a:t>
            </a:r>
          </a:p>
          <a:p>
            <a:pPr>
              <a:lnSpc>
                <a:spcPct val="80000"/>
              </a:lnSpc>
              <a:buFontTx/>
              <a:buNone/>
            </a:pPr>
            <a:endParaRPr lang="en-US" sz="2800" smtClean="0"/>
          </a:p>
          <a:p>
            <a:pPr>
              <a:lnSpc>
                <a:spcPct val="80000"/>
              </a:lnSpc>
              <a:buFontTx/>
              <a:buNone/>
            </a:pPr>
            <a:r>
              <a:rPr lang="en-US" sz="1800" smtClean="0"/>
              <a:t>WIDA information can be found at </a:t>
            </a:r>
            <a:r>
              <a:rPr lang="en-US" sz="1800" smtClean="0">
                <a:hlinkClick r:id="rId3"/>
              </a:rPr>
              <a:t>http://www.wida.us/</a:t>
            </a:r>
            <a:r>
              <a:rPr lang="en-US" sz="1800" smtClean="0"/>
              <a:t> . PA-specific information is available at </a:t>
            </a:r>
            <a:r>
              <a:rPr lang="en-US" sz="2000" smtClean="0">
                <a:hlinkClick r:id="rId4"/>
              </a:rPr>
              <a:t>http://www.wida.us/states/Pennsylvania.aspx</a:t>
            </a:r>
            <a:r>
              <a:rPr lang="en-US" sz="2000" smtClean="0"/>
              <a:t> .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206375" y="1458913"/>
            <a:ext cx="8716963" cy="1143000"/>
          </a:xfrm>
        </p:spPr>
        <p:txBody>
          <a:bodyPr/>
          <a:lstStyle/>
          <a:p>
            <a:r>
              <a:rPr lang="en-US" b="1" i="1" smtClean="0">
                <a:solidFill>
                  <a:srgbClr val="000099"/>
                </a:solidFill>
              </a:rPr>
              <a:t>ACCESS for ELLs</a:t>
            </a:r>
            <a:r>
              <a:rPr lang="en-US" b="1" smtClean="0">
                <a:solidFill>
                  <a:srgbClr val="000099"/>
                </a:solidFill>
              </a:rPr>
              <a:t> and Student’s English Language Learner (ELL) status:</a:t>
            </a:r>
          </a:p>
        </p:txBody>
      </p:sp>
      <p:sp>
        <p:nvSpPr>
          <p:cNvPr id="1533956" name="Rectangle 4"/>
          <p:cNvSpPr>
            <a:spLocks noChangeArrowheads="1"/>
          </p:cNvSpPr>
          <p:nvPr/>
        </p:nvSpPr>
        <p:spPr bwMode="auto">
          <a:xfrm>
            <a:off x="8867775" y="6616700"/>
            <a:ext cx="307975" cy="241300"/>
          </a:xfrm>
          <a:prstGeom prst="rect">
            <a:avLst/>
          </a:prstGeom>
          <a:noFill/>
          <a:ln w="12700">
            <a:noFill/>
            <a:miter lim="800000"/>
            <a:headEnd/>
            <a:tailEnd/>
          </a:ln>
          <a:effectLst/>
        </p:spPr>
        <p:txBody>
          <a:bodyPr wrap="none" lIns="90488" tIns="44450" rIns="90488" bIns="44450">
            <a:spAutoFit/>
          </a:bodyPr>
          <a:lstStyle/>
          <a:p>
            <a:pPr eaLnBrk="0" hangingPunct="0">
              <a:defRPr/>
            </a:pPr>
            <a:fld id="{DC7B11C0-E3DA-42AF-857C-78DE0B1B2B95}" type="slidenum">
              <a:rPr lang="en-US" b="1">
                <a:effectLst>
                  <a:outerShdw blurRad="38100" dist="38100" dir="2700000" algn="tl">
                    <a:srgbClr val="C0C0C0"/>
                  </a:outerShdw>
                </a:effectLst>
              </a:rPr>
              <a:pPr eaLnBrk="0" hangingPunct="0">
                <a:defRPr/>
              </a:pPr>
              <a:t>103</a:t>
            </a:fld>
            <a:endParaRPr lang="en-US" b="1">
              <a:effectLst>
                <a:outerShdw blurRad="38100" dist="38100" dir="2700000" algn="tl">
                  <a:srgbClr val="C0C0C0"/>
                </a:outerShdw>
              </a:effectLst>
            </a:endParaRPr>
          </a:p>
        </p:txBody>
      </p:sp>
      <p:sp>
        <p:nvSpPr>
          <p:cNvPr id="133124" name="Rectangle 4"/>
          <p:cNvSpPr>
            <a:spLocks noGrp="1" noChangeArrowheads="1"/>
          </p:cNvSpPr>
          <p:nvPr>
            <p:ph type="body" idx="4294967295"/>
          </p:nvPr>
        </p:nvSpPr>
        <p:spPr bwMode="auto">
          <a:xfrm>
            <a:off x="473075" y="2332038"/>
            <a:ext cx="8229600" cy="4083050"/>
          </a:xfrm>
          <a:prstGeom prst="rect">
            <a:avLst/>
          </a:prstGeom>
          <a:noFill/>
          <a:ln>
            <a:miter lim="800000"/>
            <a:headEnd/>
            <a:tailEnd/>
          </a:ln>
        </p:spPr>
        <p:txBody>
          <a:bodyPr/>
          <a:lstStyle/>
          <a:p>
            <a:endParaRPr lang="en-US" sz="3600" smtClean="0"/>
          </a:p>
          <a:p>
            <a:endParaRPr lang="en-US" smtClean="0"/>
          </a:p>
        </p:txBody>
      </p:sp>
      <p:sp>
        <p:nvSpPr>
          <p:cNvPr id="133125" name="Rectangle 5"/>
          <p:cNvSpPr>
            <a:spLocks noChangeArrowheads="1"/>
          </p:cNvSpPr>
          <p:nvPr/>
        </p:nvSpPr>
        <p:spPr bwMode="auto">
          <a:xfrm>
            <a:off x="174625" y="3087688"/>
            <a:ext cx="8780463" cy="3430587"/>
          </a:xfrm>
          <a:prstGeom prst="rect">
            <a:avLst/>
          </a:prstGeom>
          <a:noFill/>
          <a:ln w="9525">
            <a:noFill/>
            <a:miter lim="800000"/>
            <a:headEnd/>
            <a:tailEnd/>
          </a:ln>
        </p:spPr>
        <p:txBody>
          <a:bodyPr/>
          <a:lstStyle/>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ELL and enrolled in a U.S. school </a:t>
            </a:r>
            <a:r>
              <a:rPr lang="en-US" sz="2400" b="1" u="sng">
                <a:solidFill>
                  <a:srgbClr val="FF0066"/>
                </a:solidFill>
              </a:rPr>
              <a:t>after</a:t>
            </a:r>
            <a:r>
              <a:rPr lang="en-US" sz="2400">
                <a:solidFill>
                  <a:srgbClr val="000099"/>
                </a:solidFill>
              </a:rPr>
              <a:t> March 27, 2009 (previous enrollment in Puerto Rico is not considered as enrollment in U.S. schools). – Take ACCESS.</a:t>
            </a:r>
          </a:p>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ELL and enrolled in a U.S. school </a:t>
            </a:r>
            <a:r>
              <a:rPr lang="en-US" sz="2400" b="1" u="sng">
                <a:solidFill>
                  <a:srgbClr val="FF0066"/>
                </a:solidFill>
              </a:rPr>
              <a:t>on or before</a:t>
            </a:r>
            <a:r>
              <a:rPr lang="en-US" sz="2400">
                <a:solidFill>
                  <a:srgbClr val="000099"/>
                </a:solidFill>
              </a:rPr>
              <a:t> March 27, 2009. – Take ACCESS.</a:t>
            </a:r>
          </a:p>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Exited an ESL/bilingual program and in the first year of monitoring. – </a:t>
            </a:r>
            <a:r>
              <a:rPr lang="en-US" sz="2400" b="1" u="sng">
                <a:solidFill>
                  <a:srgbClr val="FF0066"/>
                </a:solidFill>
              </a:rPr>
              <a:t>These are former ELLs.</a:t>
            </a:r>
            <a:r>
              <a:rPr lang="en-US" sz="2400" b="1">
                <a:solidFill>
                  <a:srgbClr val="FF0066"/>
                </a:solidFill>
              </a:rPr>
              <a:t>  </a:t>
            </a:r>
            <a:r>
              <a:rPr lang="en-US" sz="2400">
                <a:solidFill>
                  <a:srgbClr val="000099"/>
                </a:solidFill>
              </a:rPr>
              <a:t>Do not take ACCESS.</a:t>
            </a:r>
          </a:p>
          <a:p>
            <a:pPr marL="342900" indent="-342900" algn="l" eaLnBrk="0" hangingPunct="0">
              <a:lnSpc>
                <a:spcPct val="90000"/>
              </a:lnSpc>
              <a:spcBef>
                <a:spcPct val="20000"/>
              </a:spcBef>
              <a:buClr>
                <a:srgbClr val="FF0066"/>
              </a:buClr>
              <a:buSzPct val="125000"/>
              <a:buFont typeface="Wingdings" pitchFamily="2" charset="2"/>
              <a:buChar char="§"/>
            </a:pPr>
            <a:r>
              <a:rPr lang="en-US" sz="2400">
                <a:solidFill>
                  <a:srgbClr val="000099"/>
                </a:solidFill>
              </a:rPr>
              <a:t>Exited an ESL/bilingual program and in the second year of monitoring. – </a:t>
            </a:r>
            <a:r>
              <a:rPr lang="en-US" sz="2400" b="1" u="sng">
                <a:solidFill>
                  <a:srgbClr val="FF0066"/>
                </a:solidFill>
              </a:rPr>
              <a:t>These are former ELLs.</a:t>
            </a:r>
            <a:r>
              <a:rPr lang="en-US" sz="2400" b="1">
                <a:solidFill>
                  <a:srgbClr val="FF0066"/>
                </a:solidFill>
              </a:rPr>
              <a:t>  </a:t>
            </a:r>
            <a:r>
              <a:rPr lang="en-US" sz="2400">
                <a:solidFill>
                  <a:srgbClr val="000099"/>
                </a:solidFill>
              </a:rPr>
              <a:t>Do not take ACCESS.</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623888" y="1038225"/>
            <a:ext cx="7772400" cy="1143000"/>
          </a:xfrm>
        </p:spPr>
        <p:txBody>
          <a:bodyPr/>
          <a:lstStyle/>
          <a:p>
            <a:r>
              <a:rPr lang="en-US" sz="4000" smtClean="0"/>
              <a:t>Who determines which testing accommodations to use?</a:t>
            </a:r>
          </a:p>
        </p:txBody>
      </p:sp>
      <p:sp>
        <p:nvSpPr>
          <p:cNvPr id="134147" name="Rectangle 3"/>
          <p:cNvSpPr>
            <a:spLocks noGrp="1" noChangeArrowheads="1"/>
          </p:cNvSpPr>
          <p:nvPr>
            <p:ph type="body" idx="4294967295"/>
          </p:nvPr>
        </p:nvSpPr>
        <p:spPr bwMode="auto">
          <a:xfrm>
            <a:off x="355600" y="2438400"/>
            <a:ext cx="8229600" cy="3810000"/>
          </a:xfrm>
          <a:prstGeom prst="rect">
            <a:avLst/>
          </a:prstGeom>
          <a:noFill/>
          <a:ln>
            <a:miter lim="800000"/>
            <a:headEnd/>
            <a:tailEnd/>
          </a:ln>
        </p:spPr>
        <p:txBody>
          <a:bodyPr/>
          <a:lstStyle/>
          <a:p>
            <a:pPr>
              <a:lnSpc>
                <a:spcPct val="80000"/>
              </a:lnSpc>
            </a:pPr>
            <a:r>
              <a:rPr lang="en-US" sz="2000" b="1" smtClean="0">
                <a:solidFill>
                  <a:schemeClr val="accent2"/>
                </a:solidFill>
              </a:rPr>
              <a:t>For dually-identified students (IEP and ELL), the IEP team should be aware of ELL-specific needs and should cooperate in identifying ELL-specific accommodations. </a:t>
            </a:r>
          </a:p>
          <a:p>
            <a:pPr>
              <a:lnSpc>
                <a:spcPct val="80000"/>
              </a:lnSpc>
            </a:pPr>
            <a:r>
              <a:rPr lang="en-US" sz="2000" smtClean="0"/>
              <a:t>Each school must involve the appropriate school personnel in the determination of appropriate accommodations for ELLs. The ESL/bilingual teacher, the ESL/bilingual education coordinator, other classroom teachers, the test administrator or coordinator, a parent, the principal or counselor and the student (when appropriate) may be involved in this determination. Identifying the appropriate accommodations should be a collaborative process and should include content area teachers consulting with ESL/bilingual teachers. </a:t>
            </a:r>
          </a:p>
          <a:p>
            <a:pPr>
              <a:lnSpc>
                <a:spcPct val="80000"/>
              </a:lnSpc>
            </a:pPr>
            <a:r>
              <a:rPr lang="en-US" sz="2000" smtClean="0"/>
              <a:t>This determination must be done at least annually on an individual basis and must not be done for groups of ELLs.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DE451D37-D7DB-440B-A720-A0492D0D5EB5}" type="slidenum">
              <a:rPr lang="en-US" sz="1200">
                <a:solidFill>
                  <a:schemeClr val="tx1">
                    <a:tint val="75000"/>
                  </a:schemeClr>
                </a:solidFill>
              </a:rPr>
              <a:pPr algn="r">
                <a:defRPr/>
              </a:pPr>
              <a:t>104</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623888" y="1038225"/>
            <a:ext cx="7772400" cy="1143000"/>
          </a:xfrm>
        </p:spPr>
        <p:txBody>
          <a:bodyPr/>
          <a:lstStyle/>
          <a:p>
            <a:r>
              <a:rPr lang="en-US" sz="4000" smtClean="0"/>
              <a:t>Are all accommodations applicable?</a:t>
            </a:r>
          </a:p>
        </p:txBody>
      </p:sp>
      <p:sp>
        <p:nvSpPr>
          <p:cNvPr id="135171" name="Rectangle 3"/>
          <p:cNvSpPr>
            <a:spLocks noGrp="1" noChangeArrowheads="1"/>
          </p:cNvSpPr>
          <p:nvPr>
            <p:ph type="body" idx="4294967295"/>
          </p:nvPr>
        </p:nvSpPr>
        <p:spPr bwMode="auto">
          <a:xfrm>
            <a:off x="355600" y="2438400"/>
            <a:ext cx="8229600" cy="3810000"/>
          </a:xfrm>
          <a:prstGeom prst="rect">
            <a:avLst/>
          </a:prstGeom>
          <a:noFill/>
          <a:ln>
            <a:miter lim="800000"/>
            <a:headEnd/>
            <a:tailEnd/>
          </a:ln>
        </p:spPr>
        <p:txBody>
          <a:bodyPr/>
          <a:lstStyle/>
          <a:p>
            <a:pPr>
              <a:lnSpc>
                <a:spcPct val="90000"/>
              </a:lnSpc>
            </a:pPr>
            <a:r>
              <a:rPr lang="en-US" sz="2400" smtClean="0"/>
              <a:t>School personnel should consider the following in determining the appropriate accommodations: </a:t>
            </a:r>
          </a:p>
          <a:p>
            <a:pPr lvl="1">
              <a:lnSpc>
                <a:spcPct val="90000"/>
              </a:lnSpc>
              <a:buFontTx/>
              <a:buNone/>
            </a:pPr>
            <a:r>
              <a:rPr lang="en-US" sz="2000" smtClean="0"/>
              <a:t>•	The student’s familiarity with the accommodations to be used. Current accommodations used in day-to-day instruction and assessment are appropriate. New accommodations unfamiliar to students should </a:t>
            </a:r>
            <a:r>
              <a:rPr lang="en-US" sz="2000" u="sng" smtClean="0"/>
              <a:t>not </a:t>
            </a:r>
            <a:r>
              <a:rPr lang="en-US" sz="2000" smtClean="0"/>
              <a:t>be introduced to students for the first time when they are taking the PSSA. </a:t>
            </a:r>
          </a:p>
          <a:p>
            <a:pPr lvl="1">
              <a:lnSpc>
                <a:spcPct val="90000"/>
              </a:lnSpc>
              <a:buFontTx/>
              <a:buNone/>
            </a:pPr>
            <a:r>
              <a:rPr lang="en-US" sz="2000" smtClean="0"/>
              <a:t>•	An annual review of the student’s progress in English language proficiency and academic achievement. Knowing this information will help teachers, supervisors, parents, and administrators determine which accommodations are still appropriate given the student’s current knowledge.</a:t>
            </a:r>
            <a:r>
              <a:rPr lang="en-US" sz="2400"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2390193F-E2A3-4F62-85F6-24896106B29A}" type="slidenum">
              <a:rPr lang="en-US" sz="1200">
                <a:solidFill>
                  <a:schemeClr val="tx1">
                    <a:tint val="75000"/>
                  </a:schemeClr>
                </a:solidFill>
              </a:rPr>
              <a:pPr algn="r">
                <a:defRPr/>
              </a:pPr>
              <a:t>105</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23888" y="1038225"/>
            <a:ext cx="7772400" cy="1143000"/>
          </a:xfrm>
        </p:spPr>
        <p:txBody>
          <a:bodyPr/>
          <a:lstStyle/>
          <a:p>
            <a:r>
              <a:rPr lang="en-US" sz="4000" smtClean="0"/>
              <a:t>What accommodations are available for ELLs?</a:t>
            </a:r>
          </a:p>
        </p:txBody>
      </p:sp>
      <p:sp>
        <p:nvSpPr>
          <p:cNvPr id="136195" name="Rectangle 3"/>
          <p:cNvSpPr>
            <a:spLocks noGrp="1" noChangeArrowheads="1"/>
          </p:cNvSpPr>
          <p:nvPr>
            <p:ph type="body" idx="4294967295"/>
          </p:nvPr>
        </p:nvSpPr>
        <p:spPr bwMode="auto">
          <a:xfrm>
            <a:off x="355600" y="2362200"/>
            <a:ext cx="8229600" cy="3886200"/>
          </a:xfrm>
          <a:prstGeom prst="rect">
            <a:avLst/>
          </a:prstGeom>
          <a:noFill/>
          <a:ln>
            <a:miter lim="800000"/>
            <a:headEnd/>
            <a:tailEnd/>
          </a:ln>
        </p:spPr>
        <p:txBody>
          <a:bodyPr/>
          <a:lstStyle/>
          <a:p>
            <a:pPr>
              <a:lnSpc>
                <a:spcPct val="80000"/>
              </a:lnSpc>
            </a:pPr>
            <a:r>
              <a:rPr lang="en-US" sz="2400" smtClean="0"/>
              <a:t>Three separate accommodations are allowed specifically for ELLs in their first three years in ESL services: </a:t>
            </a:r>
          </a:p>
          <a:p>
            <a:pPr lvl="1">
              <a:lnSpc>
                <a:spcPct val="80000"/>
              </a:lnSpc>
              <a:buFontTx/>
              <a:buNone/>
            </a:pPr>
            <a:r>
              <a:rPr lang="en-US" sz="2000" smtClean="0"/>
              <a:t>1. Word-to word translation dictionaries, without definitions </a:t>
            </a:r>
            <a:r>
              <a:rPr lang="en-US" sz="2000" b="1" smtClean="0"/>
              <a:t>and without pictures </a:t>
            </a:r>
            <a:r>
              <a:rPr lang="en-US" sz="2000" smtClean="0"/>
              <a:t>(for Mathematics PSSA, PSSA-M, and Science PSSA only; </a:t>
            </a:r>
            <a:r>
              <a:rPr lang="en-US" sz="2000" u="sng" smtClean="0"/>
              <a:t>not for any part </a:t>
            </a:r>
            <a:r>
              <a:rPr lang="en-US" sz="2000" smtClean="0"/>
              <a:t>of the</a:t>
            </a:r>
            <a:r>
              <a:rPr lang="en-US" sz="2000" b="1" smtClean="0"/>
              <a:t> </a:t>
            </a:r>
            <a:r>
              <a:rPr lang="en-US" sz="2000" smtClean="0"/>
              <a:t>Reading PSSA test or on any part of the Writing PSSA) </a:t>
            </a:r>
          </a:p>
          <a:p>
            <a:pPr lvl="1">
              <a:lnSpc>
                <a:spcPct val="80000"/>
              </a:lnSpc>
              <a:buFontTx/>
              <a:buNone/>
            </a:pPr>
            <a:r>
              <a:rPr lang="en-US" sz="2000" smtClean="0"/>
              <a:t>2. Qualified interpreters/sight translators (for Mathematics PSSA, PSSA-M, and Science PSSA only; </a:t>
            </a:r>
            <a:r>
              <a:rPr lang="en-US" sz="2000" u="sng" smtClean="0"/>
              <a:t>not </a:t>
            </a:r>
            <a:r>
              <a:rPr lang="en-US" sz="2000" smtClean="0"/>
              <a:t>for any part of the</a:t>
            </a:r>
            <a:r>
              <a:rPr lang="en-US" sz="2000" b="1" smtClean="0"/>
              <a:t> </a:t>
            </a:r>
            <a:r>
              <a:rPr lang="en-US" sz="2000" smtClean="0"/>
              <a:t>Reading PSSA test or on any part of the Writing PSSA except the Writing essay prompts) </a:t>
            </a:r>
          </a:p>
          <a:p>
            <a:pPr lvl="1">
              <a:lnSpc>
                <a:spcPct val="80000"/>
              </a:lnSpc>
              <a:buFontTx/>
              <a:buNone/>
            </a:pPr>
            <a:r>
              <a:rPr lang="en-US" sz="2000" smtClean="0"/>
              <a:t>3. Spanish/English PSSA Mathematics, PSSA-M Mathematics, and PSSA Science</a:t>
            </a:r>
            <a:r>
              <a:rPr lang="en-US" sz="2000" b="1" smtClean="0"/>
              <a:t> </a:t>
            </a:r>
            <a:r>
              <a:rPr lang="en-US" sz="2000" smtClean="0"/>
              <a:t>tests </a:t>
            </a:r>
          </a:p>
          <a:p>
            <a:pPr>
              <a:lnSpc>
                <a:spcPct val="80000"/>
              </a:lnSpc>
            </a:pPr>
            <a:r>
              <a:rPr lang="en-US" sz="2400" i="1" smtClean="0"/>
              <a:t>All of these accommodations are voluntary and not mandatory</a:t>
            </a:r>
            <a:r>
              <a:rPr lang="en-US" sz="2400"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EA5C777-B23E-4920-911A-EE51C85C6774}" type="slidenum">
              <a:rPr lang="en-US" sz="1200">
                <a:solidFill>
                  <a:schemeClr val="tx1">
                    <a:tint val="75000"/>
                  </a:schemeClr>
                </a:solidFill>
              </a:rPr>
              <a:pPr algn="r">
                <a:defRPr/>
              </a:pPr>
              <a:t>106</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533400" y="1371600"/>
            <a:ext cx="7772400" cy="1143000"/>
          </a:xfrm>
        </p:spPr>
        <p:txBody>
          <a:bodyPr/>
          <a:lstStyle/>
          <a:p>
            <a:r>
              <a:rPr lang="en-US" sz="3600" smtClean="0"/>
              <a:t>1.  Word-to word (and word-phrase </a:t>
            </a:r>
            <a:br>
              <a:rPr lang="en-US" sz="3600" smtClean="0"/>
            </a:br>
            <a:r>
              <a:rPr lang="en-US" sz="3600" smtClean="0"/>
              <a:t>and phrase-phrase) </a:t>
            </a:r>
            <a:br>
              <a:rPr lang="en-US" sz="3600" smtClean="0"/>
            </a:br>
            <a:r>
              <a:rPr lang="en-US" sz="3600" smtClean="0"/>
              <a:t>translation dictionaries</a:t>
            </a:r>
          </a:p>
        </p:txBody>
      </p:sp>
      <p:sp>
        <p:nvSpPr>
          <p:cNvPr id="137219" name="Rectangle 3"/>
          <p:cNvSpPr>
            <a:spLocks noGrp="1" noChangeArrowheads="1"/>
          </p:cNvSpPr>
          <p:nvPr>
            <p:ph type="body" idx="4294967295"/>
          </p:nvPr>
        </p:nvSpPr>
        <p:spPr bwMode="auto">
          <a:xfrm>
            <a:off x="355600" y="2819400"/>
            <a:ext cx="8229600" cy="3429000"/>
          </a:xfrm>
          <a:prstGeom prst="rect">
            <a:avLst/>
          </a:prstGeom>
          <a:noFill/>
          <a:ln>
            <a:miter lim="800000"/>
            <a:headEnd/>
            <a:tailEnd/>
          </a:ln>
        </p:spPr>
        <p:txBody>
          <a:bodyPr/>
          <a:lstStyle/>
          <a:p>
            <a:pPr>
              <a:spcBef>
                <a:spcPct val="0"/>
              </a:spcBef>
              <a:buFontTx/>
              <a:buNone/>
            </a:pPr>
            <a:r>
              <a:rPr lang="en-US" smtClean="0"/>
              <a:t>	Word-to-word translation dictionaries, without definitions and without pictures, are  permitted for the Mathematics PSSA, Mathematics PSSA-M, and Science PSSA only; </a:t>
            </a:r>
            <a:r>
              <a:rPr lang="en-US" u="sng" smtClean="0"/>
              <a:t>not for any part </a:t>
            </a:r>
            <a:r>
              <a:rPr lang="en-US" smtClean="0"/>
              <a:t>of the Reading PSSA test </a:t>
            </a:r>
            <a:r>
              <a:rPr lang="en-US" u="sng" smtClean="0"/>
              <a:t>nor for any part</a:t>
            </a:r>
            <a:r>
              <a:rPr lang="en-US" smtClean="0"/>
              <a:t> of the Writing PSSA</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336C7EF5-9678-43F0-B39B-32F019154CDE}" type="slidenum">
              <a:rPr lang="en-US" sz="1200">
                <a:solidFill>
                  <a:schemeClr val="tx1">
                    <a:tint val="75000"/>
                  </a:schemeClr>
                </a:solidFill>
              </a:rPr>
              <a:pPr algn="r">
                <a:defRPr/>
              </a:pPr>
              <a:t>107</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623888" y="1038225"/>
            <a:ext cx="7772400" cy="1143000"/>
          </a:xfrm>
        </p:spPr>
        <p:txBody>
          <a:bodyPr/>
          <a:lstStyle/>
          <a:p>
            <a:r>
              <a:rPr lang="en-US" sz="4000" smtClean="0"/>
              <a:t>2. Qualified interpreters/sight translators</a:t>
            </a:r>
          </a:p>
        </p:txBody>
      </p:sp>
      <p:sp>
        <p:nvSpPr>
          <p:cNvPr id="138243" name="Rectangle 3"/>
          <p:cNvSpPr>
            <a:spLocks noGrp="1" noChangeArrowheads="1"/>
          </p:cNvSpPr>
          <p:nvPr>
            <p:ph type="body" idx="4294967295"/>
          </p:nvPr>
        </p:nvSpPr>
        <p:spPr bwMode="auto">
          <a:xfrm>
            <a:off x="381000" y="2362200"/>
            <a:ext cx="8407400" cy="3733800"/>
          </a:xfrm>
          <a:prstGeom prst="rect">
            <a:avLst/>
          </a:prstGeom>
          <a:noFill/>
          <a:ln>
            <a:miter lim="800000"/>
            <a:headEnd/>
            <a:tailEnd/>
          </a:ln>
        </p:spPr>
        <p:txBody>
          <a:bodyPr/>
          <a:lstStyle/>
          <a:p>
            <a:pPr>
              <a:lnSpc>
                <a:spcPct val="80000"/>
              </a:lnSpc>
              <a:spcBef>
                <a:spcPct val="0"/>
              </a:spcBef>
              <a:buFontTx/>
              <a:buNone/>
            </a:pPr>
            <a:r>
              <a:rPr lang="en-US" sz="2000" smtClean="0"/>
              <a:t>   	</a:t>
            </a:r>
            <a:r>
              <a:rPr lang="en-US" smtClean="0"/>
              <a:t>Qualified interpreters/sight translators for the content of the Mathematics PSSA, Mathematics PSSA-M, and Science PSSA only; </a:t>
            </a:r>
          </a:p>
          <a:p>
            <a:pPr>
              <a:lnSpc>
                <a:spcPct val="80000"/>
              </a:lnSpc>
              <a:spcBef>
                <a:spcPct val="0"/>
              </a:spcBef>
              <a:buFontTx/>
              <a:buNone/>
            </a:pPr>
            <a:endParaRPr lang="en-US" u="sng" smtClean="0"/>
          </a:p>
          <a:p>
            <a:pPr>
              <a:lnSpc>
                <a:spcPct val="80000"/>
              </a:lnSpc>
              <a:spcBef>
                <a:spcPct val="0"/>
              </a:spcBef>
              <a:buFontTx/>
              <a:buNone/>
            </a:pPr>
            <a:r>
              <a:rPr lang="en-US" smtClean="0"/>
              <a:t>	</a:t>
            </a:r>
            <a:r>
              <a:rPr lang="en-US" u="sng" smtClean="0"/>
              <a:t>Not</a:t>
            </a:r>
            <a:r>
              <a:rPr lang="en-US" smtClean="0"/>
              <a:t> for any part of the content of the Reading PSSA test or on any part of the Writing PSSA except for translation of the writing essay prompts.</a:t>
            </a:r>
            <a:endParaRPr lang="en-US" b="1" smtClean="0"/>
          </a:p>
          <a:p>
            <a:pPr>
              <a:lnSpc>
                <a:spcPct val="80000"/>
              </a:lnSpc>
              <a:spcBef>
                <a:spcPct val="0"/>
              </a:spcBef>
              <a:buFontTx/>
              <a:buNone/>
            </a:pPr>
            <a:endParaRPr lang="en-US" sz="14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7DCEDD3-72A8-467E-A9DC-CB0AC311F89C}" type="slidenum">
              <a:rPr lang="en-US" sz="1200">
                <a:solidFill>
                  <a:schemeClr val="tx1">
                    <a:tint val="75000"/>
                  </a:schemeClr>
                </a:solidFill>
              </a:rPr>
              <a:pPr algn="r">
                <a:defRPr/>
              </a:pPr>
              <a:t>108</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23888" y="1038225"/>
            <a:ext cx="7772400" cy="1143000"/>
          </a:xfrm>
        </p:spPr>
        <p:txBody>
          <a:bodyPr/>
          <a:lstStyle/>
          <a:p>
            <a:r>
              <a:rPr lang="en-US" smtClean="0"/>
              <a:t>2. Qualified interpreters/sight translators, cont’d</a:t>
            </a:r>
          </a:p>
        </p:txBody>
      </p:sp>
      <p:sp>
        <p:nvSpPr>
          <p:cNvPr id="139267" name="Rectangle 3"/>
          <p:cNvSpPr>
            <a:spLocks noGrp="1" noChangeArrowheads="1"/>
          </p:cNvSpPr>
          <p:nvPr>
            <p:ph type="body" idx="4294967295"/>
          </p:nvPr>
        </p:nvSpPr>
        <p:spPr bwMode="auto">
          <a:xfrm>
            <a:off x="381000" y="2362200"/>
            <a:ext cx="8407400" cy="3886200"/>
          </a:xfrm>
          <a:prstGeom prst="rect">
            <a:avLst/>
          </a:prstGeom>
          <a:noFill/>
          <a:ln>
            <a:miter lim="800000"/>
            <a:headEnd/>
            <a:tailEnd/>
          </a:ln>
        </p:spPr>
        <p:txBody>
          <a:bodyPr/>
          <a:lstStyle/>
          <a:p>
            <a:pPr>
              <a:lnSpc>
                <a:spcPct val="80000"/>
              </a:lnSpc>
              <a:spcBef>
                <a:spcPct val="0"/>
              </a:spcBef>
              <a:buFontTx/>
              <a:buNone/>
            </a:pPr>
            <a:r>
              <a:rPr lang="en-US" sz="1200" smtClean="0"/>
              <a:t>   	</a:t>
            </a:r>
            <a:endParaRPr lang="en-US" sz="1800" smtClean="0"/>
          </a:p>
          <a:p>
            <a:pPr>
              <a:lnSpc>
                <a:spcPct val="80000"/>
              </a:lnSpc>
              <a:spcBef>
                <a:spcPct val="0"/>
              </a:spcBef>
              <a:buFontTx/>
              <a:buNone/>
            </a:pPr>
            <a:endParaRPr lang="en-US" sz="1000" smtClean="0"/>
          </a:p>
          <a:p>
            <a:pPr>
              <a:lnSpc>
                <a:spcPct val="80000"/>
              </a:lnSpc>
              <a:spcBef>
                <a:spcPct val="0"/>
              </a:spcBef>
              <a:buFontTx/>
              <a:buNone/>
            </a:pPr>
            <a:r>
              <a:rPr lang="en-US" sz="1000" smtClean="0"/>
              <a:t>	</a:t>
            </a:r>
            <a:r>
              <a:rPr lang="en-US" sz="2400" smtClean="0"/>
              <a:t>An interpreter may be used to present the </a:t>
            </a:r>
            <a:r>
              <a:rPr lang="en-US" sz="2400" u="sng" smtClean="0"/>
              <a:t>instructions</a:t>
            </a:r>
            <a:r>
              <a:rPr lang="en-US" sz="2400" smtClean="0"/>
              <a:t> to an ELL in any language other than English for each PSSA and PSSA-M assessment (Writing, Mathematics, Reading, and Science) during the first three years that a student is categorized as an ELL. </a:t>
            </a:r>
          </a:p>
          <a:p>
            <a:pPr>
              <a:lnSpc>
                <a:spcPct val="80000"/>
              </a:lnSpc>
              <a:spcBef>
                <a:spcPct val="0"/>
              </a:spcBef>
              <a:buFontTx/>
              <a:buNone/>
            </a:pPr>
            <a:endParaRPr lang="en-US" sz="2400" smtClean="0"/>
          </a:p>
          <a:p>
            <a:pPr>
              <a:lnSpc>
                <a:spcPct val="80000"/>
              </a:lnSpc>
              <a:spcBef>
                <a:spcPct val="0"/>
              </a:spcBef>
              <a:buFontTx/>
              <a:buNone/>
            </a:pPr>
            <a:r>
              <a:rPr lang="en-US" sz="2400" smtClean="0"/>
              <a:t>	For the same group of ELLs, an interpreter may be used to present the content of the test (test questions, answer choices, labels, descriptions of scenarios, and other test material) for the Mathematics PSSA, Mathematics PSSA-M and Science PSSA only (and the writing essay prompts).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0E6F57C3-C6D7-4623-A22D-E12403047DDE}" type="slidenum">
              <a:rPr lang="en-US" sz="1200">
                <a:solidFill>
                  <a:schemeClr val="tx1">
                    <a:tint val="75000"/>
                  </a:schemeClr>
                </a:solidFill>
              </a:rPr>
              <a:pPr algn="r">
                <a:defRPr/>
              </a:pPr>
              <a:t>109</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711200" y="965200"/>
            <a:ext cx="7772400" cy="1143000"/>
          </a:xfrm>
        </p:spPr>
        <p:txBody>
          <a:bodyPr/>
          <a:lstStyle/>
          <a:p>
            <a:r>
              <a:rPr lang="en-US" sz="4000" smtClean="0"/>
              <a:t>Accommodations for the PSSA-M</a:t>
            </a:r>
          </a:p>
        </p:txBody>
      </p:sp>
      <p:sp>
        <p:nvSpPr>
          <p:cNvPr id="38915" name="Rectangle 3"/>
          <p:cNvSpPr>
            <a:spLocks noGrp="1" noChangeArrowheads="1"/>
          </p:cNvSpPr>
          <p:nvPr>
            <p:ph type="body" idx="4294967295"/>
          </p:nvPr>
        </p:nvSpPr>
        <p:spPr bwMode="auto">
          <a:xfrm>
            <a:off x="500063" y="2124075"/>
            <a:ext cx="8229600" cy="4525963"/>
          </a:xfrm>
          <a:prstGeom prst="rect">
            <a:avLst/>
          </a:prstGeom>
          <a:noFill/>
          <a:ln>
            <a:miter lim="800000"/>
            <a:headEnd/>
            <a:tailEnd/>
          </a:ln>
        </p:spPr>
        <p:txBody>
          <a:bodyPr/>
          <a:lstStyle/>
          <a:p>
            <a:r>
              <a:rPr lang="en-US" smtClean="0"/>
              <a:t>Suggestions for administration that may impact accommodations</a:t>
            </a:r>
          </a:p>
          <a:p>
            <a:pPr lvl="1"/>
            <a:r>
              <a:rPr lang="en-US" smtClean="0"/>
              <a:t>Setting</a:t>
            </a:r>
          </a:p>
          <a:p>
            <a:pPr lvl="1"/>
            <a:r>
              <a:rPr lang="en-US" smtClean="0"/>
              <a:t>Timing/scheduling</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623888" y="1038225"/>
            <a:ext cx="7772400" cy="1143000"/>
          </a:xfrm>
        </p:spPr>
        <p:txBody>
          <a:bodyPr/>
          <a:lstStyle/>
          <a:p>
            <a:r>
              <a:rPr lang="en-US" smtClean="0"/>
              <a:t>Translations/interpretations</a:t>
            </a:r>
          </a:p>
        </p:txBody>
      </p:sp>
      <p:sp>
        <p:nvSpPr>
          <p:cNvPr id="140291" name="Rectangle 3"/>
          <p:cNvSpPr>
            <a:spLocks noGrp="1" noChangeArrowheads="1"/>
          </p:cNvSpPr>
          <p:nvPr>
            <p:ph type="body" idx="4294967295"/>
          </p:nvPr>
        </p:nvSpPr>
        <p:spPr bwMode="auto">
          <a:xfrm>
            <a:off x="381000" y="2286000"/>
            <a:ext cx="8229600" cy="3886200"/>
          </a:xfrm>
          <a:prstGeom prst="rect">
            <a:avLst/>
          </a:prstGeom>
          <a:noFill/>
          <a:ln>
            <a:miter lim="800000"/>
            <a:headEnd/>
            <a:tailEnd/>
          </a:ln>
        </p:spPr>
        <p:txBody>
          <a:bodyPr/>
          <a:lstStyle/>
          <a:p>
            <a:pPr lvl="1">
              <a:lnSpc>
                <a:spcPct val="90000"/>
              </a:lnSpc>
            </a:pPr>
            <a:endParaRPr lang="en-US" sz="2400" smtClean="0"/>
          </a:p>
          <a:p>
            <a:pPr>
              <a:lnSpc>
                <a:spcPct val="90000"/>
              </a:lnSpc>
            </a:pPr>
            <a:r>
              <a:rPr lang="en-US" sz="2800" b="1" smtClean="0"/>
              <a:t>Translations should be as accurate as possible. They should be literal where appropriate. Where a literal translation might create confusion (for example, if the English version contains an idiom), the meaning should be rendered faithfully but no elaboration or explanation should be provided. </a:t>
            </a:r>
            <a:endParaRPr lang="en-US" sz="2800" smtClean="0"/>
          </a:p>
          <a:p>
            <a:pPr>
              <a:lnSpc>
                <a:spcPct val="90000"/>
              </a:lnSpc>
              <a:spcBef>
                <a:spcPct val="0"/>
              </a:spcBef>
              <a:buFontTx/>
              <a:buNone/>
            </a:pPr>
            <a:endParaRPr lang="en-US" sz="28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2E6DAD99-EFBF-43B0-A4FE-D2934E9E13D7}" type="slidenum">
              <a:rPr lang="en-US" sz="1200">
                <a:solidFill>
                  <a:schemeClr val="tx1">
                    <a:tint val="75000"/>
                  </a:schemeClr>
                </a:solidFill>
              </a:rPr>
              <a:pPr algn="r">
                <a:defRPr/>
              </a:pPr>
              <a:t>110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623888" y="1038225"/>
            <a:ext cx="7772400" cy="1143000"/>
          </a:xfrm>
        </p:spPr>
        <p:txBody>
          <a:bodyPr/>
          <a:lstStyle/>
          <a:p>
            <a:r>
              <a:rPr lang="en-US" smtClean="0"/>
              <a:t>Further information for sight translators</a:t>
            </a:r>
          </a:p>
        </p:txBody>
      </p:sp>
      <p:sp>
        <p:nvSpPr>
          <p:cNvPr id="141315" name="Rectangle 3"/>
          <p:cNvSpPr>
            <a:spLocks noGrp="1" noChangeArrowheads="1"/>
          </p:cNvSpPr>
          <p:nvPr>
            <p:ph type="body" idx="4294967295"/>
          </p:nvPr>
        </p:nvSpPr>
        <p:spPr bwMode="auto">
          <a:xfrm>
            <a:off x="381000" y="2286000"/>
            <a:ext cx="8229600" cy="3886200"/>
          </a:xfrm>
          <a:prstGeom prst="rect">
            <a:avLst/>
          </a:prstGeom>
          <a:noFill/>
          <a:ln>
            <a:miter lim="800000"/>
            <a:headEnd/>
            <a:tailEnd/>
          </a:ln>
        </p:spPr>
        <p:txBody>
          <a:bodyPr/>
          <a:lstStyle/>
          <a:p>
            <a:pPr lvl="1"/>
            <a:endParaRPr lang="en-US" smtClean="0"/>
          </a:p>
          <a:p>
            <a:r>
              <a:rPr lang="en-US" b="1" smtClean="0"/>
              <a:t>Further information on procedures for PSSA and PSSA-M sight translations is available at the PDE website, in the </a:t>
            </a:r>
            <a:r>
              <a:rPr lang="en-US" b="1" i="1" smtClean="0"/>
              <a:t>PSSA and PSSA-M Accommodations Guidelines for English Language Learners.</a:t>
            </a:r>
            <a:endParaRPr lang="en-US" smtClean="0"/>
          </a:p>
          <a:p>
            <a:pPr>
              <a:spcBef>
                <a:spcPct val="0"/>
              </a:spcBef>
              <a:buFontTx/>
              <a:buNone/>
            </a:pPr>
            <a:endParaRPr lang="en-US"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B247E977-FEA8-476E-9ED2-A983FBBB545E}" type="slidenum">
              <a:rPr lang="en-US" sz="1200">
                <a:solidFill>
                  <a:schemeClr val="tx1">
                    <a:tint val="75000"/>
                  </a:schemeClr>
                </a:solidFill>
              </a:rPr>
              <a:pPr algn="r">
                <a:defRPr/>
              </a:pPr>
              <a:t>111</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623888" y="1038225"/>
            <a:ext cx="7772400" cy="1143000"/>
          </a:xfrm>
        </p:spPr>
        <p:txBody>
          <a:bodyPr/>
          <a:lstStyle/>
          <a:p>
            <a:r>
              <a:rPr lang="en-US" sz="4000" smtClean="0"/>
              <a:t>3.  Spanish-English </a:t>
            </a:r>
            <a:br>
              <a:rPr lang="en-US" sz="4000" smtClean="0"/>
            </a:br>
            <a:r>
              <a:rPr lang="en-US" sz="4000" smtClean="0"/>
              <a:t>side-by-side versions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4CF585ED-35FA-4248-B077-9BF866E188A6}" type="slidenum">
              <a:rPr lang="en-US" sz="1200">
                <a:solidFill>
                  <a:schemeClr val="tx1">
                    <a:tint val="75000"/>
                  </a:schemeClr>
                </a:solidFill>
              </a:rPr>
              <a:pPr algn="r">
                <a:defRPr/>
              </a:pPr>
              <a:t>112</a:t>
            </a:fld>
            <a:endParaRPr lang="en-US" sz="1200">
              <a:solidFill>
                <a:schemeClr val="tx1">
                  <a:tint val="75000"/>
                </a:schemeClr>
              </a:solidFill>
            </a:endParaRPr>
          </a:p>
        </p:txBody>
      </p:sp>
      <p:graphicFrame>
        <p:nvGraphicFramePr>
          <p:cNvPr id="31789" name="Group 45"/>
          <p:cNvGraphicFramePr>
            <a:graphicFrameLocks noGrp="1"/>
          </p:cNvGraphicFramePr>
          <p:nvPr/>
        </p:nvGraphicFramePr>
        <p:xfrm>
          <a:off x="1371600" y="2362200"/>
          <a:ext cx="6096000" cy="3352800"/>
        </p:xfrm>
        <a:graphic>
          <a:graphicData uri="http://schemas.openxmlformats.org/drawingml/2006/table">
            <a:tbl>
              <a:tblPr/>
              <a:tblGrid>
                <a:gridCol w="1600200"/>
                <a:gridCol w="2463800"/>
                <a:gridCol w="2032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Mathematics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Mathematics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Science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Reading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Writing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623888" y="1038225"/>
            <a:ext cx="7772400" cy="1143000"/>
          </a:xfrm>
        </p:spPr>
        <p:txBody>
          <a:bodyPr/>
          <a:lstStyle/>
          <a:p>
            <a:r>
              <a:rPr lang="en-US" smtClean="0"/>
              <a:t>Spanish-English </a:t>
            </a:r>
            <a:br>
              <a:rPr lang="en-US" smtClean="0"/>
            </a:br>
            <a:r>
              <a:rPr lang="en-US" smtClean="0"/>
              <a:t>side-by-side versions</a:t>
            </a:r>
          </a:p>
        </p:txBody>
      </p:sp>
      <p:sp>
        <p:nvSpPr>
          <p:cNvPr id="143363" name="Rectangle 3"/>
          <p:cNvSpPr>
            <a:spLocks noGrp="1" noChangeArrowheads="1"/>
          </p:cNvSpPr>
          <p:nvPr>
            <p:ph type="body" idx="4294967295"/>
          </p:nvPr>
        </p:nvSpPr>
        <p:spPr bwMode="auto">
          <a:xfrm>
            <a:off x="381000" y="2590800"/>
            <a:ext cx="8229600" cy="3581400"/>
          </a:xfrm>
          <a:prstGeom prst="rect">
            <a:avLst/>
          </a:prstGeom>
          <a:noFill/>
          <a:ln>
            <a:miter lim="800000"/>
            <a:headEnd/>
            <a:tailEnd/>
          </a:ln>
        </p:spPr>
        <p:txBody>
          <a:bodyPr/>
          <a:lstStyle/>
          <a:p>
            <a:pPr lvl="1">
              <a:lnSpc>
                <a:spcPct val="80000"/>
              </a:lnSpc>
              <a:buFontTx/>
              <a:buNone/>
            </a:pPr>
            <a:r>
              <a:rPr lang="en-US" sz="2000" smtClean="0"/>
              <a:t>	PSSA Mathematics, PSSA-M Mathematics, and PSSA Science</a:t>
            </a:r>
            <a:r>
              <a:rPr lang="en-US" sz="2000" b="1" smtClean="0"/>
              <a:t> </a:t>
            </a:r>
            <a:r>
              <a:rPr lang="en-US" sz="2000" smtClean="0"/>
              <a:t>tests</a:t>
            </a:r>
            <a:r>
              <a:rPr lang="en-US" sz="2000" smtClean="0">
                <a:solidFill>
                  <a:schemeClr val="folHlink"/>
                </a:solidFill>
              </a:rPr>
              <a:t> </a:t>
            </a:r>
          </a:p>
          <a:p>
            <a:pPr lvl="1">
              <a:lnSpc>
                <a:spcPct val="80000"/>
              </a:lnSpc>
              <a:buFontTx/>
              <a:buNone/>
            </a:pPr>
            <a:endParaRPr lang="en-US" sz="2000" smtClean="0">
              <a:solidFill>
                <a:schemeClr val="folHlink"/>
              </a:solidFill>
            </a:endParaRPr>
          </a:p>
          <a:p>
            <a:pPr>
              <a:lnSpc>
                <a:spcPct val="80000"/>
              </a:lnSpc>
              <a:buFontTx/>
              <a:buNone/>
            </a:pPr>
            <a:r>
              <a:rPr lang="en-US" sz="2400" b="1" smtClean="0"/>
              <a:t>	</a:t>
            </a:r>
            <a:r>
              <a:rPr lang="en-US" sz="2400" smtClean="0"/>
              <a:t>For students who require translation into Spanish, it is recommended that the printed Spanish-English version of the assessment be ordered (instead of using an interpreter).  This standardizes the administration.</a:t>
            </a:r>
          </a:p>
          <a:p>
            <a:pPr>
              <a:lnSpc>
                <a:spcPct val="80000"/>
              </a:lnSpc>
              <a:buFontTx/>
              <a:buNone/>
            </a:pPr>
            <a:endParaRPr lang="en-US" sz="2400" smtClean="0"/>
          </a:p>
          <a:p>
            <a:pPr>
              <a:lnSpc>
                <a:spcPct val="80000"/>
              </a:lnSpc>
              <a:buFontTx/>
              <a:buNone/>
            </a:pPr>
            <a:r>
              <a:rPr lang="en-US" sz="2400" smtClean="0"/>
              <a:t>	Note also that the Spanish language version may be read aloud to the student by the test administrator, if the student’s level of literacy requires this.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8D9971A3-507C-4821-A31D-D49BBB60A3CF}" type="slidenum">
              <a:rPr lang="en-US" sz="1200">
                <a:solidFill>
                  <a:schemeClr val="tx1">
                    <a:tint val="75000"/>
                  </a:schemeClr>
                </a:solidFill>
              </a:rPr>
              <a:pPr algn="r">
                <a:defRPr/>
              </a:pPr>
              <a:t>113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623888" y="1038225"/>
            <a:ext cx="7772400" cy="1143000"/>
          </a:xfrm>
        </p:spPr>
        <p:txBody>
          <a:bodyPr/>
          <a:lstStyle/>
          <a:p>
            <a:r>
              <a:rPr lang="en-US" smtClean="0"/>
              <a:t>ELLs with IEPs and other accommodations</a:t>
            </a:r>
          </a:p>
        </p:txBody>
      </p:sp>
      <p:sp>
        <p:nvSpPr>
          <p:cNvPr id="144387" name="Rectangle 3"/>
          <p:cNvSpPr>
            <a:spLocks noGrp="1" noChangeArrowheads="1"/>
          </p:cNvSpPr>
          <p:nvPr>
            <p:ph type="body" idx="4294967295"/>
          </p:nvPr>
        </p:nvSpPr>
        <p:spPr bwMode="auto">
          <a:xfrm>
            <a:off x="381000" y="2590800"/>
            <a:ext cx="8229600" cy="3581400"/>
          </a:xfrm>
          <a:prstGeom prst="rect">
            <a:avLst/>
          </a:prstGeom>
          <a:noFill/>
          <a:ln>
            <a:miter lim="800000"/>
            <a:headEnd/>
            <a:tailEnd/>
          </a:ln>
        </p:spPr>
        <p:txBody>
          <a:bodyPr/>
          <a:lstStyle/>
          <a:p>
            <a:pPr lvl="1">
              <a:lnSpc>
                <a:spcPct val="80000"/>
              </a:lnSpc>
              <a:buFontTx/>
              <a:buNone/>
            </a:pPr>
            <a:r>
              <a:rPr lang="en-US" sz="3200" smtClean="0"/>
              <a:t>	Other accommodations that are specified in an ELL’s IEP continue to be allowable (given the guidance in this presentation and in the </a:t>
            </a:r>
            <a:r>
              <a:rPr lang="en-US" sz="3200" i="1" smtClean="0"/>
              <a:t>Accommodations Guidelines for Students with IEPs and 504 Plans</a:t>
            </a:r>
            <a:r>
              <a:rPr lang="en-US" sz="3200" smtClean="0"/>
              <a:t>).</a:t>
            </a:r>
          </a:p>
          <a:p>
            <a:pPr lvl="1">
              <a:lnSpc>
                <a:spcPct val="80000"/>
              </a:lnSpc>
              <a:buFontTx/>
              <a:buNone/>
            </a:pPr>
            <a:endParaRPr lang="en-US" sz="3200" smtClean="0"/>
          </a:p>
          <a:p>
            <a:pPr lvl="1">
              <a:lnSpc>
                <a:spcPct val="80000"/>
              </a:lnSpc>
              <a:buFontTx/>
              <a:buNone/>
            </a:pPr>
            <a:endParaRPr lang="en-US" sz="32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C9B16164-0411-4586-A41E-D6D5D1AF8F7B}" type="slidenum">
              <a:rPr lang="en-US" sz="1200">
                <a:solidFill>
                  <a:schemeClr val="tx1">
                    <a:tint val="75000"/>
                  </a:schemeClr>
                </a:solidFill>
              </a:rPr>
              <a:pPr algn="r">
                <a:defRPr/>
              </a:pPr>
              <a:t>114</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609600" y="1371600"/>
            <a:ext cx="7772400" cy="1143000"/>
          </a:xfrm>
        </p:spPr>
        <p:txBody>
          <a:bodyPr/>
          <a:lstStyle/>
          <a:p>
            <a:r>
              <a:rPr lang="en-US" sz="4000" smtClean="0"/>
              <a:t>If a student has already exited an ESL Program, are ELL-specific accommodations still available?</a:t>
            </a:r>
          </a:p>
        </p:txBody>
      </p:sp>
      <p:sp>
        <p:nvSpPr>
          <p:cNvPr id="145411"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Once a student has exited an ESL or bilingual program, the student is no longer classified as an English Language Learner and </a:t>
            </a:r>
            <a:r>
              <a:rPr lang="en-US" b="1" smtClean="0"/>
              <a:t>ELL-specific accommodations are no longer available</a:t>
            </a: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2F208C9F-CC92-4635-86BE-FAE5B3D01A26}" type="slidenum">
              <a:rPr lang="en-US" sz="1200">
                <a:solidFill>
                  <a:schemeClr val="tx1">
                    <a:tint val="75000"/>
                  </a:schemeClr>
                </a:solidFill>
              </a:rPr>
              <a:pPr algn="r">
                <a:defRPr/>
              </a:pPr>
              <a:t>115</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609600" y="1371600"/>
            <a:ext cx="7772400" cy="1143000"/>
          </a:xfrm>
        </p:spPr>
        <p:txBody>
          <a:bodyPr/>
          <a:lstStyle/>
          <a:p>
            <a:r>
              <a:rPr lang="en-US" smtClean="0"/>
              <a:t>ELL-specific accommodations for PASA</a:t>
            </a:r>
          </a:p>
        </p:txBody>
      </p:sp>
      <p:sp>
        <p:nvSpPr>
          <p:cNvPr id="146435"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E395E73-33F7-4B71-990D-AD2595DBE18D}" type="slidenum">
              <a:rPr lang="en-US" sz="1200">
                <a:solidFill>
                  <a:schemeClr val="tx1">
                    <a:tint val="75000"/>
                  </a:schemeClr>
                </a:solidFill>
              </a:rPr>
              <a:pPr algn="r">
                <a:defRPr/>
              </a:pPr>
              <a:t>116</a:t>
            </a:fld>
            <a:endParaRPr lang="en-US" sz="1200">
              <a:solidFill>
                <a:schemeClr val="tx1">
                  <a:tint val="75000"/>
                </a:schemeClr>
              </a:solidFill>
            </a:endParaRPr>
          </a:p>
        </p:txBody>
      </p:sp>
      <p:sp>
        <p:nvSpPr>
          <p:cNvPr id="146437" name="Rectangle 3"/>
          <p:cNvSpPr>
            <a:spLocks noChangeArrowheads="1"/>
          </p:cNvSpPr>
          <p:nvPr/>
        </p:nvSpPr>
        <p:spPr bwMode="auto">
          <a:xfrm>
            <a:off x="508000" y="3352800"/>
            <a:ext cx="8229600" cy="3048000"/>
          </a:xfrm>
          <a:prstGeom prst="rect">
            <a:avLst/>
          </a:prstGeom>
          <a:noFill/>
          <a:ln w="9525">
            <a:noFill/>
            <a:miter lim="800000"/>
            <a:headEnd/>
            <a:tailEnd/>
          </a:ln>
        </p:spPr>
        <p:txBody>
          <a:bodyPr/>
          <a:lstStyle/>
          <a:p>
            <a:pPr marL="342900" indent="-342900" algn="l" eaLnBrk="0" hangingPunct="0">
              <a:spcBef>
                <a:spcPct val="20000"/>
              </a:spcBef>
            </a:pPr>
            <a:r>
              <a:rPr lang="en-US" sz="3200"/>
              <a:t>	The Test Administrator Guide for the 2009 PASA includes an Appendix D that mentions the use of ASL </a:t>
            </a:r>
            <a:r>
              <a:rPr lang="en-US" sz="3200" u="sng"/>
              <a:t>and</a:t>
            </a:r>
            <a:r>
              <a:rPr lang="en-US" sz="3200"/>
              <a:t> foreign language interpreters.  Please contact the PASA project for more information on foreign language interpretation for PASA.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609600" y="1371600"/>
            <a:ext cx="7772400" cy="1143000"/>
          </a:xfrm>
        </p:spPr>
        <p:txBody>
          <a:bodyPr/>
          <a:lstStyle/>
          <a:p>
            <a:r>
              <a:rPr lang="en-US" smtClean="0"/>
              <a:t>ELL-specific accommodations for ACCESS for ELLs</a:t>
            </a:r>
          </a:p>
        </p:txBody>
      </p:sp>
      <p:sp>
        <p:nvSpPr>
          <p:cNvPr id="147459"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E4D8653F-5823-4005-8D45-77BE1DEE1320}" type="slidenum">
              <a:rPr lang="en-US" sz="1200">
                <a:solidFill>
                  <a:schemeClr val="tx1">
                    <a:tint val="75000"/>
                  </a:schemeClr>
                </a:solidFill>
              </a:rPr>
              <a:pPr algn="r">
                <a:defRPr/>
              </a:pPr>
              <a:t>117</a:t>
            </a:fld>
            <a:endParaRPr lang="en-US" sz="1200">
              <a:solidFill>
                <a:schemeClr val="tx1">
                  <a:tint val="75000"/>
                </a:schemeClr>
              </a:solidFill>
            </a:endParaRPr>
          </a:p>
        </p:txBody>
      </p:sp>
      <p:sp>
        <p:nvSpPr>
          <p:cNvPr id="147461" name="Text Box 5"/>
          <p:cNvSpPr txBox="1">
            <a:spLocks noChangeArrowheads="1"/>
          </p:cNvSpPr>
          <p:nvPr/>
        </p:nvSpPr>
        <p:spPr bwMode="auto">
          <a:xfrm>
            <a:off x="1143000" y="3048000"/>
            <a:ext cx="6705600" cy="366713"/>
          </a:xfrm>
          <a:prstGeom prst="rect">
            <a:avLst/>
          </a:prstGeom>
          <a:noFill/>
          <a:ln w="9525">
            <a:noFill/>
            <a:miter lim="800000"/>
            <a:headEnd/>
            <a:tailEnd/>
          </a:ln>
        </p:spPr>
        <p:txBody>
          <a:bodyPr>
            <a:spAutoFit/>
          </a:bodyPr>
          <a:lstStyle/>
          <a:p>
            <a:endParaRPr lang="en-US"/>
          </a:p>
        </p:txBody>
      </p:sp>
      <p:sp>
        <p:nvSpPr>
          <p:cNvPr id="147462" name="Rectangle 6"/>
          <p:cNvSpPr>
            <a:spLocks noChangeArrowheads="1"/>
          </p:cNvSpPr>
          <p:nvPr/>
        </p:nvSpPr>
        <p:spPr bwMode="auto">
          <a:xfrm>
            <a:off x="762000" y="2865438"/>
            <a:ext cx="7772400" cy="3503612"/>
          </a:xfrm>
          <a:prstGeom prst="rect">
            <a:avLst/>
          </a:prstGeom>
          <a:noFill/>
          <a:ln w="9525">
            <a:noFill/>
            <a:miter lim="800000"/>
            <a:headEnd/>
            <a:tailEnd/>
          </a:ln>
        </p:spPr>
        <p:txBody>
          <a:bodyPr>
            <a:spAutoFit/>
          </a:bodyPr>
          <a:lstStyle/>
          <a:p>
            <a:pPr algn="l"/>
            <a:r>
              <a:rPr lang="en-US" sz="3200"/>
              <a:t>The ACCESS for ELLs is an English language proficiency test for ELLs.  There are four component tests:  Listening, Speaking, Reading, and Writing.</a:t>
            </a:r>
          </a:p>
          <a:p>
            <a:pPr algn="l"/>
            <a:endParaRPr lang="en-US" sz="3200"/>
          </a:p>
          <a:p>
            <a:pPr algn="l"/>
            <a:r>
              <a:rPr lang="en-US" sz="3200" u="sng"/>
              <a:t>There are no ELL-specific accommodations for the ACCESS test.</a:t>
            </a:r>
            <a:endParaRPr lang="en-US" sz="32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09600" y="1371600"/>
            <a:ext cx="7772400" cy="1143000"/>
          </a:xfrm>
        </p:spPr>
        <p:txBody>
          <a:bodyPr/>
          <a:lstStyle/>
          <a:p>
            <a:r>
              <a:rPr lang="en-US" smtClean="0"/>
              <a:t>Accommodations on the ACCESS for ELLs with IEPs</a:t>
            </a:r>
          </a:p>
        </p:txBody>
      </p:sp>
      <p:sp>
        <p:nvSpPr>
          <p:cNvPr id="148483"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EACFE51-7CB3-47F8-A848-295A92BD6D78}" type="slidenum">
              <a:rPr lang="en-US" sz="1200">
                <a:solidFill>
                  <a:schemeClr val="tx1">
                    <a:tint val="75000"/>
                  </a:schemeClr>
                </a:solidFill>
              </a:rPr>
              <a:pPr algn="r">
                <a:defRPr/>
              </a:pPr>
              <a:t>118</a:t>
            </a:fld>
            <a:endParaRPr lang="en-US" sz="1200">
              <a:solidFill>
                <a:schemeClr val="tx1">
                  <a:tint val="75000"/>
                </a:schemeClr>
              </a:solidFill>
            </a:endParaRPr>
          </a:p>
        </p:txBody>
      </p:sp>
      <p:sp>
        <p:nvSpPr>
          <p:cNvPr id="148485" name="Text Box 5"/>
          <p:cNvSpPr txBox="1">
            <a:spLocks noChangeArrowheads="1"/>
          </p:cNvSpPr>
          <p:nvPr/>
        </p:nvSpPr>
        <p:spPr bwMode="auto">
          <a:xfrm>
            <a:off x="1143000" y="3048000"/>
            <a:ext cx="6705600" cy="366713"/>
          </a:xfrm>
          <a:prstGeom prst="rect">
            <a:avLst/>
          </a:prstGeom>
          <a:noFill/>
          <a:ln w="9525">
            <a:noFill/>
            <a:miter lim="800000"/>
            <a:headEnd/>
            <a:tailEnd/>
          </a:ln>
        </p:spPr>
        <p:txBody>
          <a:bodyPr>
            <a:spAutoFit/>
          </a:bodyPr>
          <a:lstStyle/>
          <a:p>
            <a:endParaRPr lang="en-US"/>
          </a:p>
        </p:txBody>
      </p:sp>
      <p:sp>
        <p:nvSpPr>
          <p:cNvPr id="148486" name="Rectangle 6"/>
          <p:cNvSpPr>
            <a:spLocks noChangeArrowheads="1"/>
          </p:cNvSpPr>
          <p:nvPr/>
        </p:nvSpPr>
        <p:spPr bwMode="auto">
          <a:xfrm>
            <a:off x="762000" y="3138488"/>
            <a:ext cx="7772400" cy="3292475"/>
          </a:xfrm>
          <a:prstGeom prst="rect">
            <a:avLst/>
          </a:prstGeom>
          <a:noFill/>
          <a:ln w="9525">
            <a:noFill/>
            <a:miter lim="800000"/>
            <a:headEnd/>
            <a:tailEnd/>
          </a:ln>
        </p:spPr>
        <p:txBody>
          <a:bodyPr>
            <a:spAutoFit/>
          </a:bodyPr>
          <a:lstStyle/>
          <a:p>
            <a:pPr algn="l"/>
            <a:r>
              <a:rPr lang="en-US" sz="2000"/>
              <a:t>The ACCESS for ELLs permits a range of accommodations for ELL students who have IEPs.</a:t>
            </a:r>
          </a:p>
          <a:p>
            <a:pPr algn="l"/>
            <a:endParaRPr lang="en-US" sz="2000"/>
          </a:p>
          <a:p>
            <a:pPr algn="l"/>
            <a:r>
              <a:rPr lang="en-US" sz="2000"/>
              <a:t>It is important not to offer an accommodation that would invalidate the skill being tested by one of the component tests – Listening, Speaking, Reading, and Writing.</a:t>
            </a:r>
          </a:p>
          <a:p>
            <a:pPr algn="l"/>
            <a:endParaRPr lang="en-US" sz="2000"/>
          </a:p>
          <a:p>
            <a:pPr algn="l"/>
            <a:r>
              <a:rPr lang="en-US" sz="2000"/>
              <a:t>The ACCESS for ELLs Test Administrator Manual provides information on available accommodations.  Please consult with PDE on any accommodations for which you might have questions.</a:t>
            </a:r>
          </a:p>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623888" y="1038225"/>
            <a:ext cx="7772400" cy="1143000"/>
          </a:xfrm>
        </p:spPr>
        <p:txBody>
          <a:bodyPr/>
          <a:lstStyle/>
          <a:p>
            <a:r>
              <a:rPr lang="en-US" sz="4000" smtClean="0"/>
              <a:t>Alternate ACCESS for ELLs</a:t>
            </a:r>
          </a:p>
        </p:txBody>
      </p:sp>
      <p:sp>
        <p:nvSpPr>
          <p:cNvPr id="149507" name="Rectangle 3"/>
          <p:cNvSpPr>
            <a:spLocks noGrp="1" noChangeArrowheads="1"/>
          </p:cNvSpPr>
          <p:nvPr>
            <p:ph type="body" idx="4294967295"/>
          </p:nvPr>
        </p:nvSpPr>
        <p:spPr bwMode="auto">
          <a:xfrm>
            <a:off x="355600" y="2362200"/>
            <a:ext cx="8229600" cy="3886200"/>
          </a:xfrm>
          <a:prstGeom prst="rect">
            <a:avLst/>
          </a:prstGeom>
          <a:noFill/>
          <a:ln>
            <a:miter lim="800000"/>
            <a:headEnd/>
            <a:tailEnd/>
          </a:ln>
        </p:spPr>
        <p:txBody>
          <a:bodyPr/>
          <a:lstStyle/>
          <a:p>
            <a:pPr>
              <a:buFontTx/>
              <a:buNone/>
            </a:pPr>
            <a:r>
              <a:rPr lang="en-US" smtClean="0"/>
              <a:t>	An Alternate ACCESS for ELLs, intended for students who are in the population served by the PASA, is in development by the WIDA consortium.  At present, all ELLs must be tested using the ACCESS for ELLS.</a:t>
            </a:r>
            <a:endParaRPr lang="en-US" sz="24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CE129B0-5F29-4088-A023-5E5667C8B023}" type="slidenum">
              <a:rPr lang="en-US" sz="1200">
                <a:solidFill>
                  <a:schemeClr val="tx1">
                    <a:tint val="75000"/>
                  </a:schemeClr>
                </a:solidFill>
              </a:rPr>
              <a:pPr algn="r">
                <a:defRPr/>
              </a:pPr>
              <a:t>119</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3888" y="1038225"/>
            <a:ext cx="7772400" cy="1143000"/>
          </a:xfrm>
        </p:spPr>
        <p:txBody>
          <a:bodyPr/>
          <a:lstStyle/>
          <a:p>
            <a:pPr eaLnBrk="1" hangingPunct="1"/>
            <a:r>
              <a:rPr lang="en-US" smtClean="0"/>
              <a:t>Documenting Accommodations in the IEP or 504 Plan</a:t>
            </a:r>
          </a:p>
        </p:txBody>
      </p:sp>
      <p:sp>
        <p:nvSpPr>
          <p:cNvPr id="39939" name="Rectangle 3"/>
          <p:cNvSpPr>
            <a:spLocks noGrp="1" noChangeArrowheads="1"/>
          </p:cNvSpPr>
          <p:nvPr>
            <p:ph type="body" idx="1"/>
          </p:nvPr>
        </p:nvSpPr>
        <p:spPr bwMode="auto">
          <a:xfrm>
            <a:off x="928688" y="2525713"/>
            <a:ext cx="7693025" cy="386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Consideration of special factors -- </a:t>
            </a:r>
          </a:p>
          <a:p>
            <a:pPr lvl="1" eaLnBrk="1" hangingPunct="1"/>
            <a:r>
              <a:rPr lang="en-US" smtClean="0"/>
              <a:t>Assistive technology devices and services</a:t>
            </a:r>
          </a:p>
          <a:p>
            <a:pPr eaLnBrk="1" hangingPunct="1"/>
            <a:r>
              <a:rPr lang="en-US" smtClean="0"/>
              <a:t>Supplementary aids and services --</a:t>
            </a:r>
          </a:p>
          <a:p>
            <a:pPr lvl="1" eaLnBrk="1" hangingPunct="1"/>
            <a:r>
              <a:rPr lang="en-US" smtClean="0"/>
              <a:t>Aids, services, and other supports</a:t>
            </a:r>
          </a:p>
          <a:p>
            <a:pPr eaLnBrk="1" hangingPunct="1"/>
            <a:r>
              <a:rPr lang="en-US" smtClean="0"/>
              <a:t>Participation in assessments --</a:t>
            </a:r>
          </a:p>
          <a:p>
            <a:pPr lvl="1" eaLnBrk="1" hangingPunct="1"/>
            <a:r>
              <a:rPr lang="en-US" smtClean="0"/>
              <a:t>How will a student participate in state and district-wide assessments</a:t>
            </a:r>
          </a:p>
        </p:txBody>
      </p:sp>
      <p:sp>
        <p:nvSpPr>
          <p:cNvPr id="7" name="Slide Number Placeholder 6"/>
          <p:cNvSpPr>
            <a:spLocks noGrp="1"/>
          </p:cNvSpPr>
          <p:nvPr>
            <p:ph type="sldNum" sz="quarter" idx="10"/>
          </p:nvPr>
        </p:nvSpPr>
        <p:spPr/>
        <p:txBody>
          <a:bodyPr/>
          <a:lstStyle/>
          <a:p>
            <a:pPr>
              <a:defRPr/>
            </a:pPr>
            <a:fld id="{6897DB6D-08A5-4CC1-BA39-C491AB18558E}" type="slidenum">
              <a:rPr lang="en-US"/>
              <a:pPr>
                <a:defRPr/>
              </a:pPr>
              <a:t>12</a:t>
            </a:fld>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23888" y="1038225"/>
            <a:ext cx="7772400" cy="1143000"/>
          </a:xfrm>
        </p:spPr>
        <p:txBody>
          <a:bodyPr/>
          <a:lstStyle/>
          <a:p>
            <a:r>
              <a:rPr lang="en-US" sz="4000" smtClean="0"/>
              <a:t>Questions on ELL accommodations?</a:t>
            </a:r>
          </a:p>
        </p:txBody>
      </p:sp>
      <p:sp>
        <p:nvSpPr>
          <p:cNvPr id="150531" name="Rectangle 3"/>
          <p:cNvSpPr>
            <a:spLocks noGrp="1" noChangeArrowheads="1"/>
          </p:cNvSpPr>
          <p:nvPr>
            <p:ph type="body" idx="4294967295"/>
          </p:nvPr>
        </p:nvSpPr>
        <p:spPr bwMode="auto">
          <a:xfrm>
            <a:off x="355600" y="2305050"/>
            <a:ext cx="8229600" cy="3886200"/>
          </a:xfrm>
          <a:prstGeom prst="rect">
            <a:avLst/>
          </a:prstGeom>
          <a:noFill/>
          <a:ln>
            <a:miter lim="800000"/>
            <a:headEnd/>
            <a:tailEnd/>
          </a:ln>
        </p:spPr>
        <p:txBody>
          <a:bodyPr/>
          <a:lstStyle/>
          <a:p>
            <a:pPr>
              <a:lnSpc>
                <a:spcPct val="90000"/>
              </a:lnSpc>
              <a:buFontTx/>
              <a:buNone/>
            </a:pPr>
            <a:r>
              <a:rPr lang="en-US" smtClean="0"/>
              <a:t>	Contact Stephanie Stauffer, Division of Assessment, Bureau of Assessment and Accountability, PDE, </a:t>
            </a:r>
            <a:r>
              <a:rPr lang="en-US" b="1" smtClean="0">
                <a:solidFill>
                  <a:srgbClr val="6699FF"/>
                </a:solidFill>
                <a:hlinkClick r:id="rId3"/>
              </a:rPr>
              <a:t>sstauffer@state.pa.us</a:t>
            </a:r>
            <a:endParaRPr lang="en-US" b="1" smtClean="0">
              <a:solidFill>
                <a:srgbClr val="6699FF"/>
              </a:solidFill>
            </a:endParaRPr>
          </a:p>
          <a:p>
            <a:pPr>
              <a:lnSpc>
                <a:spcPct val="90000"/>
              </a:lnSpc>
              <a:buFontTx/>
              <a:buNone/>
            </a:pPr>
            <a:endParaRPr lang="en-US" smtClean="0"/>
          </a:p>
          <a:p>
            <a:pPr>
              <a:lnSpc>
                <a:spcPct val="90000"/>
              </a:lnSpc>
              <a:buFontTx/>
              <a:buNone/>
            </a:pPr>
            <a:r>
              <a:rPr lang="en-US" smtClean="0"/>
              <a:t>	</a:t>
            </a:r>
            <a:r>
              <a:rPr lang="en-US" sz="2400" smtClean="0"/>
              <a:t>References:  </a:t>
            </a:r>
            <a:r>
              <a:rPr lang="en-US" sz="2400" i="1" smtClean="0"/>
              <a:t>Accommodations Guidelines for English Language Learners</a:t>
            </a:r>
            <a:r>
              <a:rPr lang="en-US" sz="2400" smtClean="0"/>
              <a:t>, PDE website; </a:t>
            </a:r>
            <a:r>
              <a:rPr lang="en-US" sz="2400" i="1" smtClean="0"/>
              <a:t>Test Administrator Manual, ACCESS for ELLs</a:t>
            </a:r>
            <a:r>
              <a:rPr lang="en-US" sz="2400" smtClean="0"/>
              <a:t>, WIDA website.</a:t>
            </a:r>
            <a:endParaRPr lang="en-US" sz="12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C95E8F36-C219-4AF0-B800-41EBB099E9E7}" type="slidenum">
              <a:rPr lang="en-US" sz="1200">
                <a:solidFill>
                  <a:schemeClr val="tx1">
                    <a:tint val="75000"/>
                  </a:schemeClr>
                </a:solidFill>
              </a:rPr>
              <a:pPr algn="r">
                <a:defRPr/>
              </a:pPr>
              <a:t>120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a:xfrm>
            <a:off x="609600" y="936625"/>
            <a:ext cx="7772400" cy="877888"/>
          </a:xfrm>
        </p:spPr>
        <p:txBody>
          <a:bodyPr/>
          <a:lstStyle/>
          <a:p>
            <a:r>
              <a:rPr lang="en-US" smtClean="0"/>
              <a:t>Assessment</a:t>
            </a:r>
            <a:br>
              <a:rPr lang="en-US" smtClean="0"/>
            </a:br>
            <a:r>
              <a:rPr lang="en-US" smtClean="0"/>
              <a:t> Accommodations</a:t>
            </a:r>
          </a:p>
        </p:txBody>
      </p:sp>
      <p:sp>
        <p:nvSpPr>
          <p:cNvPr id="151555"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490D454D-B107-4EA9-8EB4-E108A303F22B}" type="slidenum">
              <a:rPr lang="en-US" sz="1200">
                <a:solidFill>
                  <a:schemeClr val="tx1">
                    <a:tint val="75000"/>
                  </a:schemeClr>
                </a:solidFill>
              </a:rPr>
              <a:pPr algn="r">
                <a:defRPr/>
              </a:pPr>
              <a:t>121</a:t>
            </a:fld>
            <a:endParaRPr lang="en-US" sz="1200">
              <a:solidFill>
                <a:schemeClr val="tx1">
                  <a:tint val="75000"/>
                </a:schemeClr>
              </a:solidFill>
            </a:endParaRPr>
          </a:p>
        </p:txBody>
      </p:sp>
      <p:pic>
        <p:nvPicPr>
          <p:cNvPr id="151557"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536575" y="1749425"/>
            <a:ext cx="7772400" cy="2170113"/>
          </a:xfrm>
        </p:spPr>
        <p:txBody>
          <a:bodyPr/>
          <a:lstStyle/>
          <a:p>
            <a:r>
              <a:rPr lang="en-US" smtClean="0"/>
              <a:t>Accommodations for English Language Learners</a:t>
            </a:r>
            <a:br>
              <a:rPr lang="en-US" smtClean="0"/>
            </a:br>
            <a:endParaRPr lang="en-US" smtClean="0"/>
          </a:p>
        </p:txBody>
      </p:sp>
      <p:sp>
        <p:nvSpPr>
          <p:cNvPr id="4" name="Slide Number Placeholder 3"/>
          <p:cNvSpPr>
            <a:spLocks noGrp="1"/>
          </p:cNvSpPr>
          <p:nvPr>
            <p:ph type="sldNum" sz="quarter" idx="10"/>
          </p:nvPr>
        </p:nvSpPr>
        <p:spPr/>
        <p:txBody>
          <a:bodyPr/>
          <a:lstStyle/>
          <a:p>
            <a:pPr>
              <a:defRPr/>
            </a:pPr>
            <a:fld id="{B8EB4826-6203-4FDD-B837-E3750884C5CF}" type="slidenum">
              <a:rPr lang="en-US" smtClean="0"/>
              <a:pPr>
                <a:defRPr/>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623888" y="1038225"/>
            <a:ext cx="7772400" cy="1143000"/>
          </a:xfrm>
        </p:spPr>
        <p:txBody>
          <a:bodyPr/>
          <a:lstStyle/>
          <a:p>
            <a:r>
              <a:rPr lang="en-US" smtClean="0"/>
              <a:t>Accommodation Categories</a:t>
            </a:r>
          </a:p>
        </p:txBody>
      </p:sp>
      <p:sp>
        <p:nvSpPr>
          <p:cNvPr id="153603" name="Rectangle 3"/>
          <p:cNvSpPr>
            <a:spLocks noGrp="1" noChangeArrowheads="1"/>
          </p:cNvSpPr>
          <p:nvPr>
            <p:ph type="body" idx="4294967295"/>
          </p:nvPr>
        </p:nvSpPr>
        <p:spPr bwMode="auto">
          <a:xfrm>
            <a:off x="355600" y="2057400"/>
            <a:ext cx="8229600" cy="4191000"/>
          </a:xfrm>
          <a:prstGeom prst="rect">
            <a:avLst/>
          </a:prstGeom>
          <a:noFill/>
          <a:ln>
            <a:miter lim="800000"/>
            <a:headEnd/>
            <a:tailEnd/>
          </a:ln>
        </p:spPr>
        <p:txBody>
          <a:bodyPr/>
          <a:lstStyle/>
          <a:p>
            <a:r>
              <a:rPr lang="en-US" smtClean="0"/>
              <a:t>Presentation</a:t>
            </a:r>
          </a:p>
          <a:p>
            <a:r>
              <a:rPr lang="en-US" smtClean="0"/>
              <a:t>Response</a:t>
            </a:r>
          </a:p>
          <a:p>
            <a:r>
              <a:rPr lang="en-US" smtClean="0"/>
              <a:t>Setting</a:t>
            </a:r>
          </a:p>
          <a:p>
            <a:r>
              <a:rPr lang="en-US" smtClean="0"/>
              <a:t>Timing/scheduling</a:t>
            </a:r>
          </a:p>
          <a:p>
            <a:pPr>
              <a:buFontTx/>
              <a:buNone/>
            </a:pPr>
            <a:r>
              <a:rPr lang="en-US" smtClean="0"/>
              <a:t>	and ELL-specific:</a:t>
            </a:r>
          </a:p>
          <a:p>
            <a:r>
              <a:rPr lang="en-US" smtClean="0"/>
              <a:t>Linguistically responsive</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14CDA55-85F0-4EB7-B842-63F9F9B80073}" type="slidenum">
              <a:rPr lang="en-US" sz="1200">
                <a:solidFill>
                  <a:schemeClr val="tx1">
                    <a:tint val="75000"/>
                  </a:schemeClr>
                </a:solidFill>
              </a:rPr>
              <a:pPr algn="r">
                <a:defRPr/>
              </a:pPr>
              <a:t>123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623888" y="1038225"/>
            <a:ext cx="7772400" cy="1143000"/>
          </a:xfrm>
        </p:spPr>
        <p:txBody>
          <a:bodyPr/>
          <a:lstStyle/>
          <a:p>
            <a:r>
              <a:rPr lang="en-US" smtClean="0"/>
              <a:t>Who is an ELL?</a:t>
            </a:r>
          </a:p>
        </p:txBody>
      </p:sp>
      <p:sp>
        <p:nvSpPr>
          <p:cNvPr id="154627" name="Rectangle 3"/>
          <p:cNvSpPr>
            <a:spLocks noGrp="1" noChangeArrowheads="1"/>
          </p:cNvSpPr>
          <p:nvPr>
            <p:ph type="body" idx="4294967295"/>
          </p:nvPr>
        </p:nvSpPr>
        <p:spPr bwMode="auto">
          <a:xfrm>
            <a:off x="355600" y="2057400"/>
            <a:ext cx="8229600" cy="4191000"/>
          </a:xfrm>
          <a:prstGeom prst="rect">
            <a:avLst/>
          </a:prstGeom>
          <a:noFill/>
          <a:ln>
            <a:miter lim="800000"/>
            <a:headEnd/>
            <a:tailEnd/>
          </a:ln>
        </p:spPr>
        <p:txBody>
          <a:bodyPr/>
          <a:lstStyle/>
          <a:p>
            <a:pPr>
              <a:lnSpc>
                <a:spcPct val="80000"/>
              </a:lnSpc>
              <a:buFontTx/>
              <a:buNone/>
            </a:pPr>
            <a:r>
              <a:rPr lang="en-US" sz="1800" smtClean="0"/>
              <a:t>A limited English proficient student (LEP) or English Language Learner (ELL) is one who </a:t>
            </a:r>
          </a:p>
          <a:p>
            <a:pPr marL="762000" lvl="1" indent="-304800">
              <a:lnSpc>
                <a:spcPct val="80000"/>
              </a:lnSpc>
              <a:buFontTx/>
              <a:buAutoNum type="arabicPeriod"/>
            </a:pPr>
            <a:r>
              <a:rPr lang="en-US" sz="1600" smtClean="0"/>
              <a:t>was not born in the United States or whose native language is other than English and comes from an environment where a language other than English is dominant; </a:t>
            </a:r>
            <a:r>
              <a:rPr lang="en-US" sz="1600" b="1" smtClean="0"/>
              <a:t>or</a:t>
            </a:r>
            <a:r>
              <a:rPr lang="en-US" sz="1600" smtClean="0"/>
              <a:t> </a:t>
            </a:r>
          </a:p>
          <a:p>
            <a:pPr marL="762000" lvl="1" indent="-304800">
              <a:lnSpc>
                <a:spcPct val="80000"/>
              </a:lnSpc>
              <a:buFontTx/>
              <a:buAutoNum type="arabicPeriod"/>
            </a:pPr>
            <a:r>
              <a:rPr lang="en-US" sz="1600" smtClean="0"/>
              <a:t>is a Native American or Alaska Native who is a native resident of the outlying areas and comes from an environment where a language other than English has had a significant impact on (the student’s) level of English language proficiency; </a:t>
            </a:r>
            <a:r>
              <a:rPr lang="en-US" sz="1600" b="1" smtClean="0"/>
              <a:t>or</a:t>
            </a:r>
            <a:r>
              <a:rPr lang="en-US" sz="1600" smtClean="0"/>
              <a:t> </a:t>
            </a:r>
          </a:p>
          <a:p>
            <a:pPr marL="762000" lvl="1" indent="-304800">
              <a:lnSpc>
                <a:spcPct val="80000"/>
              </a:lnSpc>
              <a:buFontTx/>
              <a:buAutoNum type="arabicPeriod"/>
            </a:pPr>
            <a:r>
              <a:rPr lang="en-US" sz="1600" smtClean="0"/>
              <a:t>is migratory and whose native language is other than English and comes from an environment where a language other than English is dominant, </a:t>
            </a:r>
          </a:p>
          <a:p>
            <a:pPr>
              <a:lnSpc>
                <a:spcPct val="80000"/>
              </a:lnSpc>
              <a:buFontTx/>
              <a:buNone/>
            </a:pPr>
            <a:r>
              <a:rPr lang="en-US" sz="1800" smtClean="0"/>
              <a:t>		</a:t>
            </a:r>
            <a:r>
              <a:rPr lang="en-US" sz="1800" b="1" smtClean="0"/>
              <a:t>and</a:t>
            </a:r>
            <a:r>
              <a:rPr lang="en-US" sz="1800" smtClean="0"/>
              <a:t> </a:t>
            </a:r>
          </a:p>
          <a:p>
            <a:pPr marL="762000" lvl="1" indent="-304800">
              <a:lnSpc>
                <a:spcPct val="80000"/>
              </a:lnSpc>
              <a:buFontTx/>
              <a:buAutoNum type="arabicPeriod"/>
            </a:pPr>
            <a:r>
              <a:rPr lang="en-US" sz="1600" smtClean="0"/>
              <a:t>has sufficient difficulty speaking, reading, writing or understanding the English language; </a:t>
            </a:r>
          </a:p>
          <a:p>
            <a:pPr marL="762000" lvl="1" indent="-304800">
              <a:lnSpc>
                <a:spcPct val="80000"/>
              </a:lnSpc>
              <a:buFontTx/>
              <a:buNone/>
            </a:pPr>
            <a:r>
              <a:rPr lang="en-US" sz="1600" smtClean="0"/>
              <a:t>		</a:t>
            </a:r>
            <a:r>
              <a:rPr lang="en-US" sz="1600" b="1" smtClean="0"/>
              <a:t>and</a:t>
            </a:r>
            <a:r>
              <a:rPr lang="en-US" sz="1600" smtClean="0"/>
              <a:t> </a:t>
            </a:r>
          </a:p>
          <a:p>
            <a:pPr marL="762000" lvl="1" indent="-304800">
              <a:lnSpc>
                <a:spcPct val="80000"/>
              </a:lnSpc>
              <a:buFontTx/>
              <a:buAutoNum type="arabicPeriod" startAt="2"/>
            </a:pPr>
            <a:r>
              <a:rPr lang="en-US" sz="1600" smtClean="0"/>
              <a:t>has difficulties that may deny (the student) the opportunity to learn successfully in classrooms where the language of instruction is English or to participate fully in our society.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84E82E2B-2A11-4BFD-84DE-765BA7A01BCD}" type="slidenum">
              <a:rPr lang="en-US" sz="1200">
                <a:solidFill>
                  <a:schemeClr val="tx1">
                    <a:tint val="75000"/>
                  </a:schemeClr>
                </a:solidFill>
              </a:rPr>
              <a:pPr algn="r">
                <a:defRPr/>
              </a:pPr>
              <a:t>124</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623888" y="1038225"/>
            <a:ext cx="7772400" cy="1143000"/>
          </a:xfrm>
        </p:spPr>
        <p:txBody>
          <a:bodyPr/>
          <a:lstStyle/>
          <a:p>
            <a:r>
              <a:rPr lang="en-US" sz="4000" smtClean="0"/>
              <a:t>How are ELLs identified and placed?</a:t>
            </a:r>
          </a:p>
        </p:txBody>
      </p:sp>
      <p:sp>
        <p:nvSpPr>
          <p:cNvPr id="155651" name="Rectangle 3"/>
          <p:cNvSpPr>
            <a:spLocks noGrp="1" noChangeArrowheads="1"/>
          </p:cNvSpPr>
          <p:nvPr>
            <p:ph type="body" idx="4294967295"/>
          </p:nvPr>
        </p:nvSpPr>
        <p:spPr bwMode="auto">
          <a:xfrm>
            <a:off x="355600" y="2286000"/>
            <a:ext cx="8229600" cy="3962400"/>
          </a:xfrm>
          <a:prstGeom prst="rect">
            <a:avLst/>
          </a:prstGeom>
          <a:noFill/>
          <a:ln>
            <a:miter lim="800000"/>
            <a:headEnd/>
            <a:tailEnd/>
          </a:ln>
        </p:spPr>
        <p:txBody>
          <a:bodyPr/>
          <a:lstStyle/>
          <a:p>
            <a:r>
              <a:rPr lang="en-US" smtClean="0"/>
              <a:t>The Home Language Survey, completed on enrollment, helps to identify ELLs.</a:t>
            </a:r>
          </a:p>
          <a:p>
            <a:r>
              <a:rPr lang="en-US" smtClean="0"/>
              <a:t>Schools and districts may use other criteria as well.</a:t>
            </a:r>
          </a:p>
          <a:p>
            <a:r>
              <a:rPr lang="en-US" smtClean="0"/>
              <a:t>Schools administer an English proficiency placement test, the W-APT, to determine the English learning needs of the student.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5C0C2177-7930-435E-9559-76C5EED66B7D}" type="slidenum">
              <a:rPr lang="en-US" sz="1200">
                <a:solidFill>
                  <a:schemeClr val="tx1">
                    <a:tint val="75000"/>
                  </a:schemeClr>
                </a:solidFill>
              </a:rPr>
              <a:pPr algn="r">
                <a:defRPr/>
              </a:pPr>
              <a:t>125</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623888" y="1038225"/>
            <a:ext cx="7772400" cy="1143000"/>
          </a:xfrm>
        </p:spPr>
        <p:txBody>
          <a:bodyPr/>
          <a:lstStyle/>
          <a:p>
            <a:r>
              <a:rPr lang="en-US" sz="4000" smtClean="0"/>
              <a:t>What statewide assessments must ELLs take?</a:t>
            </a:r>
          </a:p>
        </p:txBody>
      </p:sp>
      <p:sp>
        <p:nvSpPr>
          <p:cNvPr id="156675" name="Rectangle 3"/>
          <p:cNvSpPr>
            <a:spLocks noGrp="1" noChangeArrowheads="1"/>
          </p:cNvSpPr>
          <p:nvPr>
            <p:ph type="body" idx="4294967295"/>
          </p:nvPr>
        </p:nvSpPr>
        <p:spPr bwMode="auto">
          <a:xfrm>
            <a:off x="355600" y="2514600"/>
            <a:ext cx="8229600" cy="3733800"/>
          </a:xfrm>
          <a:prstGeom prst="rect">
            <a:avLst/>
          </a:prstGeom>
          <a:noFill/>
          <a:ln>
            <a:miter lim="800000"/>
            <a:headEnd/>
            <a:tailEnd/>
          </a:ln>
        </p:spPr>
        <p:txBody>
          <a:bodyPr/>
          <a:lstStyle/>
          <a:p>
            <a:pPr marL="609600" indent="-609600">
              <a:buFontTx/>
              <a:buAutoNum type="arabicPeriod"/>
            </a:pPr>
            <a:r>
              <a:rPr lang="en-US" smtClean="0"/>
              <a:t>State academic achievement tests </a:t>
            </a:r>
          </a:p>
          <a:p>
            <a:pPr marL="990600" lvl="1" indent="-533400">
              <a:buFontTx/>
              <a:buAutoNum type="alphaLcPeriod"/>
            </a:pPr>
            <a:r>
              <a:rPr lang="en-US" smtClean="0"/>
              <a:t>PSSA, </a:t>
            </a:r>
          </a:p>
          <a:p>
            <a:pPr marL="990600" lvl="1" indent="-533400">
              <a:buFontTx/>
              <a:buAutoNum type="alphaLcPeriod"/>
            </a:pPr>
            <a:r>
              <a:rPr lang="en-US" smtClean="0"/>
              <a:t>PSSA-M, or</a:t>
            </a:r>
          </a:p>
          <a:p>
            <a:pPr marL="990600" lvl="1" indent="-533400">
              <a:buFontTx/>
              <a:buAutoNum type="alphaLcPeriod"/>
            </a:pPr>
            <a:r>
              <a:rPr lang="en-US" smtClean="0"/>
              <a:t>PASA</a:t>
            </a:r>
          </a:p>
          <a:p>
            <a:pPr marL="609600" indent="-609600">
              <a:buFontTx/>
              <a:buAutoNum type="arabicPeriod"/>
            </a:pPr>
            <a:r>
              <a:rPr lang="en-US" smtClean="0"/>
              <a:t>State English language proficiency test</a:t>
            </a:r>
          </a:p>
          <a:p>
            <a:pPr marL="990600" lvl="1" indent="-533400">
              <a:buFontTx/>
              <a:buAutoNum type="alphaLcPeriod"/>
            </a:pPr>
            <a:r>
              <a:rPr lang="en-US" smtClean="0"/>
              <a:t>ACCESS for ELLs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0811F321-5387-488C-8E3E-2A7B2DDD670D}" type="slidenum">
              <a:rPr lang="en-US" sz="1200">
                <a:solidFill>
                  <a:schemeClr val="tx1">
                    <a:tint val="75000"/>
                  </a:schemeClr>
                </a:solidFill>
              </a:rPr>
              <a:pPr algn="r">
                <a:defRPr/>
              </a:pPr>
              <a:t>126</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623888" y="1038225"/>
            <a:ext cx="7772400" cy="1143000"/>
          </a:xfrm>
        </p:spPr>
        <p:txBody>
          <a:bodyPr/>
          <a:lstStyle/>
          <a:p>
            <a:r>
              <a:rPr lang="en-US" sz="4000" smtClean="0"/>
              <a:t>1. ELLs and state academic achievement tests </a:t>
            </a:r>
          </a:p>
        </p:txBody>
      </p:sp>
      <p:sp>
        <p:nvSpPr>
          <p:cNvPr id="157699" name="Rectangle 3"/>
          <p:cNvSpPr>
            <a:spLocks noGrp="1" noChangeArrowheads="1"/>
          </p:cNvSpPr>
          <p:nvPr>
            <p:ph type="body" idx="4294967295"/>
          </p:nvPr>
        </p:nvSpPr>
        <p:spPr bwMode="auto">
          <a:xfrm>
            <a:off x="355600" y="2590800"/>
            <a:ext cx="8229600" cy="3657600"/>
          </a:xfrm>
          <a:prstGeom prst="rect">
            <a:avLst/>
          </a:prstGeom>
          <a:noFill/>
          <a:ln>
            <a:miter lim="800000"/>
            <a:headEnd/>
            <a:tailEnd/>
          </a:ln>
        </p:spPr>
        <p:txBody>
          <a:bodyPr/>
          <a:lstStyle/>
          <a:p>
            <a:pPr>
              <a:lnSpc>
                <a:spcPct val="90000"/>
              </a:lnSpc>
            </a:pPr>
            <a:r>
              <a:rPr lang="en-US" sz="2800" smtClean="0"/>
              <a:t>PSSA or PASA Mathematics, grades 3-8 and 11; or PSSA-M mathematics, grades 4-8 and 11 </a:t>
            </a:r>
          </a:p>
          <a:p>
            <a:pPr>
              <a:lnSpc>
                <a:spcPct val="90000"/>
              </a:lnSpc>
            </a:pPr>
            <a:r>
              <a:rPr lang="en-US" sz="2800" smtClean="0"/>
              <a:t>PSSA or PASA Science, grades 4, 8, and 11</a:t>
            </a:r>
          </a:p>
          <a:p>
            <a:pPr>
              <a:lnSpc>
                <a:spcPct val="90000"/>
              </a:lnSpc>
            </a:pPr>
            <a:r>
              <a:rPr lang="en-US" sz="2800" smtClean="0"/>
              <a:t>PSSA or PASA Reading, </a:t>
            </a:r>
            <a:r>
              <a:rPr lang="en-US" sz="2800" i="1" smtClean="0"/>
              <a:t>after 1</a:t>
            </a:r>
            <a:r>
              <a:rPr lang="en-US" sz="2800" i="1" baseline="30000" smtClean="0"/>
              <a:t>st</a:t>
            </a:r>
            <a:r>
              <a:rPr lang="en-US" sz="2800" i="1" smtClean="0"/>
              <a:t> year in a U.S. school</a:t>
            </a:r>
            <a:r>
              <a:rPr lang="en-US" sz="2800" smtClean="0"/>
              <a:t>, grades 3-8 and 11 </a:t>
            </a:r>
          </a:p>
          <a:p>
            <a:pPr>
              <a:lnSpc>
                <a:spcPct val="90000"/>
              </a:lnSpc>
            </a:pPr>
            <a:r>
              <a:rPr lang="en-US" sz="2800" smtClean="0"/>
              <a:t>PSSA Writing, </a:t>
            </a:r>
            <a:r>
              <a:rPr lang="en-US" sz="2800" i="1" smtClean="0"/>
              <a:t>after 1</a:t>
            </a:r>
            <a:r>
              <a:rPr lang="en-US" sz="2800" i="1" baseline="30000" smtClean="0"/>
              <a:t>st</a:t>
            </a:r>
            <a:r>
              <a:rPr lang="en-US" sz="2800" i="1" smtClean="0"/>
              <a:t> year in a U.S. school</a:t>
            </a:r>
            <a:r>
              <a:rPr lang="en-US" sz="2800" smtClean="0"/>
              <a:t>, grades 5, 8, and 11 (for PASA, Writing is assessed locally)</a:t>
            </a:r>
          </a:p>
          <a:p>
            <a:pPr>
              <a:lnSpc>
                <a:spcPct val="90000"/>
              </a:lnSpc>
              <a:buFontTx/>
              <a:buNone/>
            </a:pPr>
            <a:endParaRPr lang="en-US" sz="28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4BCB66B-94EE-4CEE-9BC3-D5EA712052DB}" type="slidenum">
              <a:rPr lang="en-US" sz="1200">
                <a:solidFill>
                  <a:schemeClr val="tx1">
                    <a:tint val="75000"/>
                  </a:schemeClr>
                </a:solidFill>
              </a:rPr>
              <a:pPr algn="r">
                <a:defRPr/>
              </a:pPr>
              <a:t>127</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990600"/>
            <a:ext cx="8229600" cy="1143000"/>
          </a:xfrm>
        </p:spPr>
        <p:txBody>
          <a:bodyPr/>
          <a:lstStyle/>
          <a:p>
            <a:r>
              <a:rPr lang="en-US" sz="4000" smtClean="0"/>
              <a:t>2. ELLs and the state English language proficiency test</a:t>
            </a:r>
          </a:p>
        </p:txBody>
      </p:sp>
      <p:sp>
        <p:nvSpPr>
          <p:cNvPr id="158723" name="Rectangle 3"/>
          <p:cNvSpPr>
            <a:spLocks noGrp="1" noChangeArrowheads="1"/>
          </p:cNvSpPr>
          <p:nvPr>
            <p:ph type="body" idx="1"/>
          </p:nvPr>
        </p:nvSpPr>
        <p:spPr bwMode="auto">
          <a:xfrm>
            <a:off x="457200" y="2438400"/>
            <a:ext cx="8229600" cy="36877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smtClean="0"/>
              <a:t>The ACCESS for ELLs (the English Language Proficiency assessment (Title III), is </a:t>
            </a:r>
            <a:r>
              <a:rPr lang="en-US" sz="2800" b="1" i="1" smtClean="0"/>
              <a:t>mandatory</a:t>
            </a:r>
            <a:r>
              <a:rPr lang="en-US" sz="2800" smtClean="0"/>
              <a:t> for all ELLs.  It is administered annually for all ELLs, grades K-12.</a:t>
            </a:r>
          </a:p>
          <a:p>
            <a:pPr>
              <a:lnSpc>
                <a:spcPct val="80000"/>
              </a:lnSpc>
              <a:buFontTx/>
              <a:buNone/>
            </a:pPr>
            <a:endParaRPr lang="en-US" sz="2800" smtClean="0"/>
          </a:p>
          <a:p>
            <a:pPr>
              <a:lnSpc>
                <a:spcPct val="80000"/>
              </a:lnSpc>
              <a:buFontTx/>
              <a:buNone/>
            </a:pPr>
            <a:r>
              <a:rPr lang="en-US" sz="2800" smtClean="0"/>
              <a:t>	The WIDA consortium develops and maintains the test.  PA is a member of the consortium.</a:t>
            </a:r>
          </a:p>
          <a:p>
            <a:pPr>
              <a:lnSpc>
                <a:spcPct val="80000"/>
              </a:lnSpc>
              <a:buFontTx/>
              <a:buNone/>
            </a:pPr>
            <a:endParaRPr lang="en-US" sz="2800" smtClean="0"/>
          </a:p>
          <a:p>
            <a:pPr>
              <a:lnSpc>
                <a:spcPct val="80000"/>
              </a:lnSpc>
              <a:buFontTx/>
              <a:buNone/>
            </a:pPr>
            <a:r>
              <a:rPr lang="en-US" sz="1800" smtClean="0"/>
              <a:t>WIDA information can be found at </a:t>
            </a:r>
            <a:r>
              <a:rPr lang="en-US" sz="1800" smtClean="0">
                <a:hlinkClick r:id="rId3"/>
              </a:rPr>
              <a:t>http://www.wida.us/</a:t>
            </a:r>
            <a:r>
              <a:rPr lang="en-US" sz="1800" smtClean="0"/>
              <a:t> . PA-specific information is available at </a:t>
            </a:r>
            <a:r>
              <a:rPr lang="en-US" sz="2000" smtClean="0">
                <a:hlinkClick r:id="rId4"/>
              </a:rPr>
              <a:t>http://www.wida.us/states/Pennsylvania.aspx</a:t>
            </a:r>
            <a:r>
              <a:rPr lang="en-US" sz="2000" smtClean="0"/>
              <a:t> .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623888" y="1038225"/>
            <a:ext cx="7772400" cy="1143000"/>
          </a:xfrm>
        </p:spPr>
        <p:txBody>
          <a:bodyPr/>
          <a:lstStyle/>
          <a:p>
            <a:r>
              <a:rPr lang="en-US" sz="4000" smtClean="0"/>
              <a:t>Who determines which testing accommodations to use?</a:t>
            </a:r>
          </a:p>
        </p:txBody>
      </p:sp>
      <p:sp>
        <p:nvSpPr>
          <p:cNvPr id="159747" name="Rectangle 3"/>
          <p:cNvSpPr>
            <a:spLocks noGrp="1" noChangeArrowheads="1"/>
          </p:cNvSpPr>
          <p:nvPr>
            <p:ph type="body" idx="4294967295"/>
          </p:nvPr>
        </p:nvSpPr>
        <p:spPr bwMode="auto">
          <a:xfrm>
            <a:off x="355600" y="2438400"/>
            <a:ext cx="8229600" cy="3810000"/>
          </a:xfrm>
          <a:prstGeom prst="rect">
            <a:avLst/>
          </a:prstGeom>
          <a:noFill/>
          <a:ln>
            <a:miter lim="800000"/>
            <a:headEnd/>
            <a:tailEnd/>
          </a:ln>
        </p:spPr>
        <p:txBody>
          <a:bodyPr/>
          <a:lstStyle/>
          <a:p>
            <a:pPr>
              <a:lnSpc>
                <a:spcPct val="80000"/>
              </a:lnSpc>
            </a:pPr>
            <a:r>
              <a:rPr lang="en-US" sz="2000" b="1" smtClean="0">
                <a:solidFill>
                  <a:schemeClr val="hlink"/>
                </a:solidFill>
              </a:rPr>
              <a:t>For dually-identified students (IEP and ELL), the IEP team should be aware of ELL-specific needs and should cooperate in identifying ELL-specific accommodations. </a:t>
            </a:r>
          </a:p>
          <a:p>
            <a:pPr>
              <a:lnSpc>
                <a:spcPct val="80000"/>
              </a:lnSpc>
            </a:pPr>
            <a:r>
              <a:rPr lang="en-US" sz="2000" smtClean="0"/>
              <a:t>Each school must involve the appropriate school personnel in the determination of appropriate accommodations for ELLs. The ESL/bilingual teacher, the ESL/bilingual education coordinator, other classroom teachers, the test administrator or coordinator, a parent, the principal or counselor and the student (when appropriate) may be involved in this determination. Identifying the appropriate accommodations should be a collaborative process and should include content area teachers consulting with ESL/bilingual teachers. </a:t>
            </a:r>
          </a:p>
          <a:p>
            <a:pPr>
              <a:lnSpc>
                <a:spcPct val="80000"/>
              </a:lnSpc>
            </a:pPr>
            <a:r>
              <a:rPr lang="en-US" sz="2000" smtClean="0"/>
              <a:t>This determination must be done at least annually on an individual basis and must not be done for groups of ELLs.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EECFD7CA-9236-4D95-976F-B95D928C3D31}" type="slidenum">
              <a:rPr lang="en-US" sz="1200">
                <a:solidFill>
                  <a:schemeClr val="tx1">
                    <a:tint val="75000"/>
                  </a:schemeClr>
                </a:solidFill>
              </a:rPr>
              <a:pPr algn="r">
                <a:defRPr/>
              </a:pPr>
              <a:t>129</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3888" y="1038225"/>
            <a:ext cx="7772400" cy="1143000"/>
          </a:xfrm>
        </p:spPr>
        <p:txBody>
          <a:bodyPr/>
          <a:lstStyle/>
          <a:p>
            <a:pPr eaLnBrk="1" hangingPunct="1"/>
            <a:r>
              <a:rPr lang="en-US" smtClean="0"/>
              <a:t>What Doesn’t Work?</a:t>
            </a:r>
          </a:p>
        </p:txBody>
      </p:sp>
      <p:sp>
        <p:nvSpPr>
          <p:cNvPr id="40963" name="Rectangle 3"/>
          <p:cNvSpPr>
            <a:spLocks noGrp="1" noChangeArrowheads="1"/>
          </p:cNvSpPr>
          <p:nvPr>
            <p:ph type="body" idx="1"/>
          </p:nvPr>
        </p:nvSpPr>
        <p:spPr bwMode="auto">
          <a:xfrm>
            <a:off x="355600" y="2119313"/>
            <a:ext cx="8229600" cy="4078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Providing an accommodation that the student does not use on a regular basis in an assessment situation</a:t>
            </a:r>
          </a:p>
          <a:p>
            <a:pPr eaLnBrk="1" hangingPunct="1"/>
            <a:r>
              <a:rPr lang="en-US" smtClean="0"/>
              <a:t>Not getting input from the general education teachers </a:t>
            </a:r>
          </a:p>
          <a:p>
            <a:pPr eaLnBrk="1" hangingPunct="1"/>
            <a:r>
              <a:rPr lang="en-US" smtClean="0"/>
              <a:t>Including every accommodation available on the IEP form, hoping “something” will work</a:t>
            </a:r>
          </a:p>
          <a:p>
            <a:pPr eaLnBrk="1" hangingPunct="1">
              <a:buFontTx/>
              <a:buNone/>
            </a:pPr>
            <a:endParaRPr lang="en-US" smtClean="0"/>
          </a:p>
        </p:txBody>
      </p:sp>
      <p:sp>
        <p:nvSpPr>
          <p:cNvPr id="7" name="Slide Number Placeholder 6"/>
          <p:cNvSpPr>
            <a:spLocks noGrp="1"/>
          </p:cNvSpPr>
          <p:nvPr>
            <p:ph type="sldNum" sz="quarter" idx="10"/>
          </p:nvPr>
        </p:nvSpPr>
        <p:spPr/>
        <p:txBody>
          <a:bodyPr/>
          <a:lstStyle/>
          <a:p>
            <a:pPr>
              <a:defRPr/>
            </a:pPr>
            <a:fld id="{657994D9-B880-4699-91E0-3938F83FCE94}" type="slidenum">
              <a:rPr lang="en-US"/>
              <a:pPr>
                <a:defRPr/>
              </a:pPr>
              <a:t>13</a:t>
            </a:fld>
            <a:endParaRPr 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623888" y="1038225"/>
            <a:ext cx="7772400" cy="1143000"/>
          </a:xfrm>
        </p:spPr>
        <p:txBody>
          <a:bodyPr/>
          <a:lstStyle/>
          <a:p>
            <a:r>
              <a:rPr lang="en-US" sz="4000" smtClean="0"/>
              <a:t>Are all accommodations applicable?</a:t>
            </a:r>
          </a:p>
        </p:txBody>
      </p:sp>
      <p:sp>
        <p:nvSpPr>
          <p:cNvPr id="160771" name="Rectangle 3"/>
          <p:cNvSpPr>
            <a:spLocks noGrp="1" noChangeArrowheads="1"/>
          </p:cNvSpPr>
          <p:nvPr>
            <p:ph type="body" idx="4294967295"/>
          </p:nvPr>
        </p:nvSpPr>
        <p:spPr bwMode="auto">
          <a:xfrm>
            <a:off x="355600" y="2438400"/>
            <a:ext cx="8229600" cy="3810000"/>
          </a:xfrm>
          <a:prstGeom prst="rect">
            <a:avLst/>
          </a:prstGeom>
          <a:noFill/>
          <a:ln>
            <a:miter lim="800000"/>
            <a:headEnd/>
            <a:tailEnd/>
          </a:ln>
        </p:spPr>
        <p:txBody>
          <a:bodyPr/>
          <a:lstStyle/>
          <a:p>
            <a:pPr>
              <a:lnSpc>
                <a:spcPct val="90000"/>
              </a:lnSpc>
            </a:pPr>
            <a:r>
              <a:rPr lang="en-US" sz="2400" smtClean="0"/>
              <a:t>School personnel should consider the following in determining the appropriate accommodations: </a:t>
            </a:r>
          </a:p>
          <a:p>
            <a:pPr lvl="1">
              <a:lnSpc>
                <a:spcPct val="90000"/>
              </a:lnSpc>
              <a:buFontTx/>
              <a:buNone/>
            </a:pPr>
            <a:r>
              <a:rPr lang="en-US" sz="2000" smtClean="0"/>
              <a:t>•	The student’s familiarity with the accommodations to be used. Current accommodations used in day-to-day instruction and assessment are appropriate. New accommodations unfamiliar to students should </a:t>
            </a:r>
            <a:r>
              <a:rPr lang="en-US" sz="2000" u="sng" smtClean="0"/>
              <a:t>not </a:t>
            </a:r>
            <a:r>
              <a:rPr lang="en-US" sz="2000" smtClean="0"/>
              <a:t>be introduced to students for the first time when they are taking the PSSA. </a:t>
            </a:r>
          </a:p>
          <a:p>
            <a:pPr lvl="1">
              <a:lnSpc>
                <a:spcPct val="90000"/>
              </a:lnSpc>
              <a:buFontTx/>
              <a:buNone/>
            </a:pPr>
            <a:r>
              <a:rPr lang="en-US" sz="2000" smtClean="0"/>
              <a:t>•	An annual review of the student’s progress in English language proficiency and academic achievement. Knowing this information will help teachers, supervisors, parents, and administrators determine which accommodations are still appropriate given the student’s current knowledge.</a:t>
            </a:r>
            <a:r>
              <a:rPr lang="en-US" sz="2400"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31291048-8FE5-4623-B521-A3B32F432E9B}" type="slidenum">
              <a:rPr lang="en-US" sz="1200">
                <a:solidFill>
                  <a:schemeClr val="tx1">
                    <a:tint val="75000"/>
                  </a:schemeClr>
                </a:solidFill>
              </a:rPr>
              <a:pPr algn="r">
                <a:defRPr/>
              </a:pPr>
              <a:t>130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623888" y="1038225"/>
            <a:ext cx="7772400" cy="1143000"/>
          </a:xfrm>
        </p:spPr>
        <p:txBody>
          <a:bodyPr/>
          <a:lstStyle/>
          <a:p>
            <a:r>
              <a:rPr lang="en-US" sz="4000" smtClean="0"/>
              <a:t>What accommodations are available for ELLs?</a:t>
            </a:r>
          </a:p>
        </p:txBody>
      </p:sp>
      <p:sp>
        <p:nvSpPr>
          <p:cNvPr id="161795" name="Rectangle 3"/>
          <p:cNvSpPr>
            <a:spLocks noGrp="1" noChangeArrowheads="1"/>
          </p:cNvSpPr>
          <p:nvPr>
            <p:ph type="body" idx="4294967295"/>
          </p:nvPr>
        </p:nvSpPr>
        <p:spPr bwMode="auto">
          <a:xfrm>
            <a:off x="355600" y="2362200"/>
            <a:ext cx="8229600" cy="3886200"/>
          </a:xfrm>
          <a:prstGeom prst="rect">
            <a:avLst/>
          </a:prstGeom>
          <a:noFill/>
          <a:ln>
            <a:miter lim="800000"/>
            <a:headEnd/>
            <a:tailEnd/>
          </a:ln>
        </p:spPr>
        <p:txBody>
          <a:bodyPr/>
          <a:lstStyle/>
          <a:p>
            <a:pPr>
              <a:lnSpc>
                <a:spcPct val="80000"/>
              </a:lnSpc>
            </a:pPr>
            <a:r>
              <a:rPr lang="en-US" sz="2400" smtClean="0"/>
              <a:t>Three separate accommodations are allowed specifically for ELLs: </a:t>
            </a:r>
          </a:p>
          <a:p>
            <a:pPr lvl="1">
              <a:lnSpc>
                <a:spcPct val="80000"/>
              </a:lnSpc>
              <a:buFontTx/>
              <a:buNone/>
            </a:pPr>
            <a:r>
              <a:rPr lang="en-US" sz="2000" smtClean="0"/>
              <a:t>1. Word-to word translation dictionaries, without definitions </a:t>
            </a:r>
            <a:r>
              <a:rPr lang="en-US" sz="2000" b="1" smtClean="0"/>
              <a:t>and without pictures </a:t>
            </a:r>
            <a:r>
              <a:rPr lang="en-US" sz="2000" smtClean="0"/>
              <a:t>(for Mathematics PSSA, PSSA-M, and Science PSSA only; </a:t>
            </a:r>
            <a:r>
              <a:rPr lang="en-US" sz="2000" u="sng" smtClean="0"/>
              <a:t>not for any part </a:t>
            </a:r>
            <a:r>
              <a:rPr lang="en-US" sz="2000" smtClean="0"/>
              <a:t>of the</a:t>
            </a:r>
            <a:r>
              <a:rPr lang="en-US" sz="2000" b="1" smtClean="0"/>
              <a:t> </a:t>
            </a:r>
            <a:r>
              <a:rPr lang="en-US" sz="2000" smtClean="0"/>
              <a:t>Reading PSSA test or on any part of the Writing PSSA) </a:t>
            </a:r>
          </a:p>
          <a:p>
            <a:pPr lvl="1">
              <a:lnSpc>
                <a:spcPct val="80000"/>
              </a:lnSpc>
              <a:buFontTx/>
              <a:buNone/>
            </a:pPr>
            <a:r>
              <a:rPr lang="en-US" sz="2000" smtClean="0"/>
              <a:t>2. Qualified interpreters/sight translators (for Mathematics PSSA, PSSA-M, and Science PSSA only; </a:t>
            </a:r>
            <a:r>
              <a:rPr lang="en-US" sz="2000" u="sng" smtClean="0"/>
              <a:t>not </a:t>
            </a:r>
            <a:r>
              <a:rPr lang="en-US" sz="2000" smtClean="0"/>
              <a:t>for any part of the</a:t>
            </a:r>
            <a:r>
              <a:rPr lang="en-US" sz="2000" b="1" smtClean="0"/>
              <a:t> </a:t>
            </a:r>
            <a:r>
              <a:rPr lang="en-US" sz="2000" smtClean="0"/>
              <a:t>Reading PSSA test or on any part of the Writing PSSA) </a:t>
            </a:r>
          </a:p>
          <a:p>
            <a:pPr lvl="1">
              <a:lnSpc>
                <a:spcPct val="80000"/>
              </a:lnSpc>
              <a:buFontTx/>
              <a:buNone/>
            </a:pPr>
            <a:r>
              <a:rPr lang="en-US" sz="2000" smtClean="0"/>
              <a:t>3. Spanish/English PSSA Mathematics, PSSA-M Mathematics, and PSSA Science</a:t>
            </a:r>
            <a:r>
              <a:rPr lang="en-US" sz="2000" b="1" smtClean="0"/>
              <a:t> </a:t>
            </a:r>
            <a:r>
              <a:rPr lang="en-US" sz="2000" smtClean="0"/>
              <a:t>tests </a:t>
            </a:r>
          </a:p>
          <a:p>
            <a:pPr>
              <a:lnSpc>
                <a:spcPct val="80000"/>
              </a:lnSpc>
            </a:pPr>
            <a:r>
              <a:rPr lang="en-US" sz="2400" i="1" smtClean="0"/>
              <a:t>All of these accommodations are voluntary and not mandatory</a:t>
            </a:r>
            <a:r>
              <a:rPr lang="en-US" sz="2400"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185CA21F-D07F-496C-A014-FC8FED03C4B2}" type="slidenum">
              <a:rPr lang="en-US" sz="1200">
                <a:solidFill>
                  <a:schemeClr val="tx1">
                    <a:tint val="75000"/>
                  </a:schemeClr>
                </a:solidFill>
              </a:rPr>
              <a:pPr algn="r">
                <a:defRPr/>
              </a:pPr>
              <a:t>131</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533400" y="1371600"/>
            <a:ext cx="7772400" cy="1143000"/>
          </a:xfrm>
        </p:spPr>
        <p:txBody>
          <a:bodyPr/>
          <a:lstStyle/>
          <a:p>
            <a:r>
              <a:rPr lang="en-US" sz="3600" smtClean="0"/>
              <a:t>1.  Word-to word (and word-phrase </a:t>
            </a:r>
            <a:br>
              <a:rPr lang="en-US" sz="3600" smtClean="0"/>
            </a:br>
            <a:r>
              <a:rPr lang="en-US" sz="3600" smtClean="0"/>
              <a:t>and phrase-phrase) </a:t>
            </a:r>
            <a:br>
              <a:rPr lang="en-US" sz="3600" smtClean="0"/>
            </a:br>
            <a:r>
              <a:rPr lang="en-US" sz="3600" smtClean="0"/>
              <a:t>translation dictionaries</a:t>
            </a:r>
          </a:p>
        </p:txBody>
      </p:sp>
      <p:sp>
        <p:nvSpPr>
          <p:cNvPr id="162819" name="Rectangle 3"/>
          <p:cNvSpPr>
            <a:spLocks noGrp="1" noChangeArrowheads="1"/>
          </p:cNvSpPr>
          <p:nvPr>
            <p:ph type="body" idx="4294967295"/>
          </p:nvPr>
        </p:nvSpPr>
        <p:spPr bwMode="auto">
          <a:xfrm>
            <a:off x="355600" y="2819400"/>
            <a:ext cx="8229600" cy="3429000"/>
          </a:xfrm>
          <a:prstGeom prst="rect">
            <a:avLst/>
          </a:prstGeom>
          <a:noFill/>
          <a:ln>
            <a:miter lim="800000"/>
            <a:headEnd/>
            <a:tailEnd/>
          </a:ln>
        </p:spPr>
        <p:txBody>
          <a:bodyPr/>
          <a:lstStyle/>
          <a:p>
            <a:pPr>
              <a:spcBef>
                <a:spcPct val="0"/>
              </a:spcBef>
              <a:buFontTx/>
              <a:buNone/>
            </a:pPr>
            <a:r>
              <a:rPr lang="en-US" smtClean="0"/>
              <a:t>	Word-to-word translation dictionaries, without definitions and without pictures, are  permitted for the Mathematics PSSA, Mathematics PSSA-M, and Science PSSA only; </a:t>
            </a:r>
            <a:r>
              <a:rPr lang="en-US" u="sng" smtClean="0"/>
              <a:t>not for any part </a:t>
            </a:r>
            <a:r>
              <a:rPr lang="en-US" smtClean="0"/>
              <a:t>of the Reading PSSA test </a:t>
            </a:r>
            <a:r>
              <a:rPr lang="en-US" u="sng" smtClean="0"/>
              <a:t>nor for any part</a:t>
            </a:r>
            <a:r>
              <a:rPr lang="en-US" smtClean="0"/>
              <a:t> of the Writing PSSA</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5136A40F-12CA-45E7-9785-122D7D713781}" type="slidenum">
              <a:rPr lang="en-US" sz="1200">
                <a:solidFill>
                  <a:schemeClr val="tx1">
                    <a:tint val="75000"/>
                  </a:schemeClr>
                </a:solidFill>
              </a:rPr>
              <a:pPr algn="r">
                <a:defRPr/>
              </a:pPr>
              <a:t>132</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623888" y="1038225"/>
            <a:ext cx="7772400" cy="1143000"/>
          </a:xfrm>
        </p:spPr>
        <p:txBody>
          <a:bodyPr/>
          <a:lstStyle/>
          <a:p>
            <a:r>
              <a:rPr lang="en-US" sz="4000" smtClean="0"/>
              <a:t>2. Qualified interpreters/sight translators</a:t>
            </a:r>
          </a:p>
        </p:txBody>
      </p:sp>
      <p:sp>
        <p:nvSpPr>
          <p:cNvPr id="163843" name="Rectangle 3"/>
          <p:cNvSpPr>
            <a:spLocks noGrp="1" noChangeArrowheads="1"/>
          </p:cNvSpPr>
          <p:nvPr>
            <p:ph type="body" idx="4294967295"/>
          </p:nvPr>
        </p:nvSpPr>
        <p:spPr bwMode="auto">
          <a:xfrm>
            <a:off x="381000" y="2362200"/>
            <a:ext cx="8407400" cy="3733800"/>
          </a:xfrm>
          <a:prstGeom prst="rect">
            <a:avLst/>
          </a:prstGeom>
          <a:noFill/>
          <a:ln>
            <a:miter lim="800000"/>
            <a:headEnd/>
            <a:tailEnd/>
          </a:ln>
        </p:spPr>
        <p:txBody>
          <a:bodyPr/>
          <a:lstStyle/>
          <a:p>
            <a:pPr>
              <a:lnSpc>
                <a:spcPct val="80000"/>
              </a:lnSpc>
              <a:spcBef>
                <a:spcPct val="0"/>
              </a:spcBef>
              <a:buFontTx/>
              <a:buNone/>
            </a:pPr>
            <a:r>
              <a:rPr lang="en-US" sz="2000" smtClean="0"/>
              <a:t>   	</a:t>
            </a:r>
            <a:r>
              <a:rPr lang="en-US" smtClean="0"/>
              <a:t>Qualified interpreters/sight translators for the content of the Mathematics PSSA, Mathematics PSSA-M, and Science PSSA only; </a:t>
            </a:r>
          </a:p>
          <a:p>
            <a:pPr>
              <a:lnSpc>
                <a:spcPct val="80000"/>
              </a:lnSpc>
              <a:spcBef>
                <a:spcPct val="0"/>
              </a:spcBef>
              <a:buFontTx/>
              <a:buNone/>
            </a:pPr>
            <a:endParaRPr lang="en-US" u="sng" smtClean="0"/>
          </a:p>
          <a:p>
            <a:pPr>
              <a:lnSpc>
                <a:spcPct val="80000"/>
              </a:lnSpc>
              <a:spcBef>
                <a:spcPct val="0"/>
              </a:spcBef>
              <a:buFontTx/>
              <a:buNone/>
            </a:pPr>
            <a:r>
              <a:rPr lang="en-US" smtClean="0"/>
              <a:t>	</a:t>
            </a:r>
            <a:r>
              <a:rPr lang="en-US" u="sng" smtClean="0"/>
              <a:t>Not</a:t>
            </a:r>
            <a:r>
              <a:rPr lang="en-US" smtClean="0"/>
              <a:t> for any part of the content of the Reading PSSA test or on any part of the Writing PSSA except for translation of the writing essay prompts.</a:t>
            </a:r>
            <a:endParaRPr lang="en-US" b="1" smtClean="0"/>
          </a:p>
          <a:p>
            <a:pPr>
              <a:lnSpc>
                <a:spcPct val="80000"/>
              </a:lnSpc>
              <a:spcBef>
                <a:spcPct val="0"/>
              </a:spcBef>
              <a:buFontTx/>
              <a:buNone/>
            </a:pPr>
            <a:endParaRPr lang="en-US" sz="14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5043714B-4167-4A56-A9C3-453DE7A20D33}" type="slidenum">
              <a:rPr lang="en-US" sz="1200">
                <a:solidFill>
                  <a:schemeClr val="tx1">
                    <a:tint val="75000"/>
                  </a:schemeClr>
                </a:solidFill>
              </a:rPr>
              <a:pPr algn="r">
                <a:defRPr/>
              </a:pPr>
              <a:t>133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623888" y="1038225"/>
            <a:ext cx="7772400" cy="1143000"/>
          </a:xfrm>
        </p:spPr>
        <p:txBody>
          <a:bodyPr/>
          <a:lstStyle/>
          <a:p>
            <a:r>
              <a:rPr lang="en-US" smtClean="0"/>
              <a:t>2. Qualified interpreters/sight translators, cont’d</a:t>
            </a:r>
          </a:p>
        </p:txBody>
      </p:sp>
      <p:sp>
        <p:nvSpPr>
          <p:cNvPr id="164867" name="Rectangle 3"/>
          <p:cNvSpPr>
            <a:spLocks noGrp="1" noChangeArrowheads="1"/>
          </p:cNvSpPr>
          <p:nvPr>
            <p:ph type="body" idx="4294967295"/>
          </p:nvPr>
        </p:nvSpPr>
        <p:spPr bwMode="auto">
          <a:xfrm>
            <a:off x="381000" y="2362200"/>
            <a:ext cx="8407400" cy="3886200"/>
          </a:xfrm>
          <a:prstGeom prst="rect">
            <a:avLst/>
          </a:prstGeom>
          <a:noFill/>
          <a:ln>
            <a:miter lim="800000"/>
            <a:headEnd/>
            <a:tailEnd/>
          </a:ln>
        </p:spPr>
        <p:txBody>
          <a:bodyPr/>
          <a:lstStyle/>
          <a:p>
            <a:pPr>
              <a:lnSpc>
                <a:spcPct val="80000"/>
              </a:lnSpc>
              <a:spcBef>
                <a:spcPct val="0"/>
              </a:spcBef>
              <a:buFontTx/>
              <a:buNone/>
            </a:pPr>
            <a:r>
              <a:rPr lang="en-US" sz="1200" smtClean="0"/>
              <a:t>   	</a:t>
            </a:r>
            <a:endParaRPr lang="en-US" sz="1800" smtClean="0"/>
          </a:p>
          <a:p>
            <a:pPr>
              <a:lnSpc>
                <a:spcPct val="80000"/>
              </a:lnSpc>
              <a:spcBef>
                <a:spcPct val="0"/>
              </a:spcBef>
              <a:buFontTx/>
              <a:buNone/>
            </a:pPr>
            <a:endParaRPr lang="en-US" sz="1000" smtClean="0"/>
          </a:p>
          <a:p>
            <a:pPr>
              <a:lnSpc>
                <a:spcPct val="80000"/>
              </a:lnSpc>
              <a:spcBef>
                <a:spcPct val="0"/>
              </a:spcBef>
              <a:buFontTx/>
              <a:buNone/>
            </a:pPr>
            <a:r>
              <a:rPr lang="en-US" sz="1000" smtClean="0"/>
              <a:t>	</a:t>
            </a:r>
            <a:r>
              <a:rPr lang="en-US" sz="2400" smtClean="0"/>
              <a:t>An interpreter may be used to present the </a:t>
            </a:r>
            <a:r>
              <a:rPr lang="en-US" sz="2400" u="sng" smtClean="0"/>
              <a:t>instructions</a:t>
            </a:r>
            <a:r>
              <a:rPr lang="en-US" sz="2400" smtClean="0"/>
              <a:t> to an ELL in any language other than English for each PSSA and PSSA-M assessment (Writing, Mathematics, Reading, and Science) during the first three years that a student is categorized as an ELL. </a:t>
            </a:r>
          </a:p>
          <a:p>
            <a:pPr>
              <a:lnSpc>
                <a:spcPct val="80000"/>
              </a:lnSpc>
              <a:spcBef>
                <a:spcPct val="0"/>
              </a:spcBef>
              <a:buFontTx/>
              <a:buNone/>
            </a:pPr>
            <a:endParaRPr lang="en-US" sz="2400" smtClean="0"/>
          </a:p>
          <a:p>
            <a:pPr>
              <a:lnSpc>
                <a:spcPct val="80000"/>
              </a:lnSpc>
              <a:spcBef>
                <a:spcPct val="0"/>
              </a:spcBef>
              <a:buFontTx/>
              <a:buNone/>
            </a:pPr>
            <a:r>
              <a:rPr lang="en-US" sz="2400" smtClean="0"/>
              <a:t>	For the same group of ELLs, an interpreter may be used to present the content of the test (test questions, answer choices, labels, descriptions of scenarios, and other test material) for the Mathematics PSSA, Mathematics PSSA-M and Science PSSA only (and the writing essay prompts).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CA6D26C4-14FE-4C24-BC02-1A883498A6A4}" type="slidenum">
              <a:rPr lang="en-US" sz="1200">
                <a:solidFill>
                  <a:schemeClr val="tx1">
                    <a:tint val="75000"/>
                  </a:schemeClr>
                </a:solidFill>
              </a:rPr>
              <a:pPr algn="r">
                <a:defRPr/>
              </a:pPr>
              <a:t>134</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623888" y="1038225"/>
            <a:ext cx="7772400" cy="1143000"/>
          </a:xfrm>
        </p:spPr>
        <p:txBody>
          <a:bodyPr/>
          <a:lstStyle/>
          <a:p>
            <a:r>
              <a:rPr lang="en-US" smtClean="0"/>
              <a:t>Translations/interpretations</a:t>
            </a:r>
          </a:p>
        </p:txBody>
      </p:sp>
      <p:sp>
        <p:nvSpPr>
          <p:cNvPr id="165891" name="Rectangle 3"/>
          <p:cNvSpPr>
            <a:spLocks noGrp="1" noChangeArrowheads="1"/>
          </p:cNvSpPr>
          <p:nvPr>
            <p:ph type="body" idx="4294967295"/>
          </p:nvPr>
        </p:nvSpPr>
        <p:spPr bwMode="auto">
          <a:xfrm>
            <a:off x="381000" y="2286000"/>
            <a:ext cx="8229600" cy="3886200"/>
          </a:xfrm>
          <a:prstGeom prst="rect">
            <a:avLst/>
          </a:prstGeom>
          <a:noFill/>
          <a:ln>
            <a:miter lim="800000"/>
            <a:headEnd/>
            <a:tailEnd/>
          </a:ln>
        </p:spPr>
        <p:txBody>
          <a:bodyPr/>
          <a:lstStyle/>
          <a:p>
            <a:pPr lvl="1">
              <a:lnSpc>
                <a:spcPct val="90000"/>
              </a:lnSpc>
            </a:pPr>
            <a:endParaRPr lang="en-US" sz="2400" smtClean="0"/>
          </a:p>
          <a:p>
            <a:pPr>
              <a:lnSpc>
                <a:spcPct val="90000"/>
              </a:lnSpc>
            </a:pPr>
            <a:r>
              <a:rPr lang="en-US" sz="2800" b="1" smtClean="0"/>
              <a:t>Translations should be as accurate as possible. They should be literal where appropriate. Where a literal translation might create confusion (for example, if the English version contains an idiom), the meaning should be rendered faithfully but no elaboration or explanation should be provided. </a:t>
            </a:r>
            <a:endParaRPr lang="en-US" sz="2800" smtClean="0"/>
          </a:p>
          <a:p>
            <a:pPr>
              <a:lnSpc>
                <a:spcPct val="90000"/>
              </a:lnSpc>
              <a:spcBef>
                <a:spcPct val="0"/>
              </a:spcBef>
              <a:buFontTx/>
              <a:buNone/>
            </a:pPr>
            <a:endParaRPr lang="en-US" sz="28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32BF0E84-A33B-4410-8759-BEDF5B694789}" type="slidenum">
              <a:rPr lang="en-US" sz="1200">
                <a:solidFill>
                  <a:schemeClr val="tx1">
                    <a:tint val="75000"/>
                  </a:schemeClr>
                </a:solidFill>
              </a:rPr>
              <a:pPr algn="r">
                <a:defRPr/>
              </a:pPr>
              <a:t>135</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623888" y="1038225"/>
            <a:ext cx="7772400" cy="1143000"/>
          </a:xfrm>
        </p:spPr>
        <p:txBody>
          <a:bodyPr/>
          <a:lstStyle/>
          <a:p>
            <a:r>
              <a:rPr lang="en-US" smtClean="0"/>
              <a:t>Further information for sight translators</a:t>
            </a:r>
          </a:p>
        </p:txBody>
      </p:sp>
      <p:sp>
        <p:nvSpPr>
          <p:cNvPr id="166915" name="Rectangle 3"/>
          <p:cNvSpPr>
            <a:spLocks noGrp="1" noChangeArrowheads="1"/>
          </p:cNvSpPr>
          <p:nvPr>
            <p:ph type="body" idx="4294967295"/>
          </p:nvPr>
        </p:nvSpPr>
        <p:spPr bwMode="auto">
          <a:xfrm>
            <a:off x="381000" y="2286000"/>
            <a:ext cx="8229600" cy="3886200"/>
          </a:xfrm>
          <a:prstGeom prst="rect">
            <a:avLst/>
          </a:prstGeom>
          <a:noFill/>
          <a:ln>
            <a:miter lim="800000"/>
            <a:headEnd/>
            <a:tailEnd/>
          </a:ln>
        </p:spPr>
        <p:txBody>
          <a:bodyPr/>
          <a:lstStyle/>
          <a:p>
            <a:pPr lvl="1"/>
            <a:endParaRPr lang="en-US" smtClean="0"/>
          </a:p>
          <a:p>
            <a:r>
              <a:rPr lang="en-US" b="1" smtClean="0"/>
              <a:t>Further information on procedures for PSSA and PSSA-M sight translations is available at the PDE website, in the </a:t>
            </a:r>
            <a:r>
              <a:rPr lang="en-US" b="1" i="1" smtClean="0"/>
              <a:t>PSSA and PSSA-M Accommodations Guidelines for English Language Learners.</a:t>
            </a:r>
            <a:endParaRPr lang="en-US" smtClean="0"/>
          </a:p>
          <a:p>
            <a:pPr>
              <a:spcBef>
                <a:spcPct val="0"/>
              </a:spcBef>
              <a:buFontTx/>
              <a:buNone/>
            </a:pPr>
            <a:endParaRPr lang="en-US"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1A90EC8E-A739-443A-BC80-8C8DD3AA5610}" type="slidenum">
              <a:rPr lang="en-US" sz="1200">
                <a:solidFill>
                  <a:schemeClr val="tx1">
                    <a:tint val="75000"/>
                  </a:schemeClr>
                </a:solidFill>
              </a:rPr>
              <a:pPr algn="r">
                <a:defRPr/>
              </a:pPr>
              <a:t>136</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623888" y="1038225"/>
            <a:ext cx="7772400" cy="1143000"/>
          </a:xfrm>
        </p:spPr>
        <p:txBody>
          <a:bodyPr/>
          <a:lstStyle/>
          <a:p>
            <a:r>
              <a:rPr lang="en-US" sz="4000" smtClean="0"/>
              <a:t>Spanish-English </a:t>
            </a:r>
            <a:br>
              <a:rPr lang="en-US" sz="4000" smtClean="0"/>
            </a:br>
            <a:r>
              <a:rPr lang="en-US" sz="4000" smtClean="0"/>
              <a:t>side-by-side versions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6FE432B7-9425-4393-B57A-CF647AB4C503}" type="slidenum">
              <a:rPr lang="en-US" sz="1200">
                <a:solidFill>
                  <a:schemeClr val="tx1">
                    <a:tint val="75000"/>
                  </a:schemeClr>
                </a:solidFill>
              </a:rPr>
              <a:pPr algn="r">
                <a:defRPr/>
              </a:pPr>
              <a:t>137</a:t>
            </a:fld>
            <a:endParaRPr lang="en-US" sz="1200">
              <a:solidFill>
                <a:schemeClr val="tx1">
                  <a:tint val="75000"/>
                </a:schemeClr>
              </a:solidFill>
            </a:endParaRPr>
          </a:p>
        </p:txBody>
      </p:sp>
      <p:graphicFrame>
        <p:nvGraphicFramePr>
          <p:cNvPr id="31789" name="Group 45"/>
          <p:cNvGraphicFramePr>
            <a:graphicFrameLocks noGrp="1"/>
          </p:cNvGraphicFramePr>
          <p:nvPr/>
        </p:nvGraphicFramePr>
        <p:xfrm>
          <a:off x="1371600" y="2362200"/>
          <a:ext cx="6096000" cy="3352800"/>
        </p:xfrm>
        <a:graphic>
          <a:graphicData uri="http://schemas.openxmlformats.org/drawingml/2006/table">
            <a:tbl>
              <a:tblPr/>
              <a:tblGrid>
                <a:gridCol w="1600200"/>
                <a:gridCol w="2463800"/>
                <a:gridCol w="2032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Mathematics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Mathematics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Science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Reading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PSSA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Writing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623888" y="1038225"/>
            <a:ext cx="7772400" cy="1143000"/>
          </a:xfrm>
        </p:spPr>
        <p:txBody>
          <a:bodyPr/>
          <a:lstStyle/>
          <a:p>
            <a:r>
              <a:rPr lang="en-US" smtClean="0"/>
              <a:t>Spanish-English </a:t>
            </a:r>
            <a:br>
              <a:rPr lang="en-US" smtClean="0"/>
            </a:br>
            <a:r>
              <a:rPr lang="en-US" smtClean="0"/>
              <a:t>side-by-side versions</a:t>
            </a:r>
          </a:p>
        </p:txBody>
      </p:sp>
      <p:sp>
        <p:nvSpPr>
          <p:cNvPr id="168963" name="Rectangle 3"/>
          <p:cNvSpPr>
            <a:spLocks noGrp="1" noChangeArrowheads="1"/>
          </p:cNvSpPr>
          <p:nvPr>
            <p:ph type="body" idx="4294967295"/>
          </p:nvPr>
        </p:nvSpPr>
        <p:spPr bwMode="auto">
          <a:xfrm>
            <a:off x="381000" y="2590800"/>
            <a:ext cx="8229600" cy="3581400"/>
          </a:xfrm>
          <a:prstGeom prst="rect">
            <a:avLst/>
          </a:prstGeom>
          <a:noFill/>
          <a:ln>
            <a:miter lim="800000"/>
            <a:headEnd/>
            <a:tailEnd/>
          </a:ln>
        </p:spPr>
        <p:txBody>
          <a:bodyPr/>
          <a:lstStyle/>
          <a:p>
            <a:pPr lvl="1">
              <a:lnSpc>
                <a:spcPct val="80000"/>
              </a:lnSpc>
              <a:buFontTx/>
              <a:buNone/>
            </a:pPr>
            <a:r>
              <a:rPr lang="en-US" sz="2000" smtClean="0"/>
              <a:t>	PSSA Mathematics, PSSA-M Mathematics, and PSSA Science</a:t>
            </a:r>
            <a:r>
              <a:rPr lang="en-US" sz="2000" b="1" smtClean="0"/>
              <a:t> </a:t>
            </a:r>
            <a:r>
              <a:rPr lang="en-US" sz="2000" smtClean="0"/>
              <a:t>tests</a:t>
            </a:r>
            <a:r>
              <a:rPr lang="en-US" sz="2000" smtClean="0">
                <a:solidFill>
                  <a:schemeClr val="folHlink"/>
                </a:solidFill>
              </a:rPr>
              <a:t> </a:t>
            </a:r>
          </a:p>
          <a:p>
            <a:pPr lvl="1">
              <a:lnSpc>
                <a:spcPct val="80000"/>
              </a:lnSpc>
              <a:buFontTx/>
              <a:buNone/>
            </a:pPr>
            <a:endParaRPr lang="en-US" sz="2000" smtClean="0">
              <a:solidFill>
                <a:schemeClr val="folHlink"/>
              </a:solidFill>
            </a:endParaRPr>
          </a:p>
          <a:p>
            <a:pPr>
              <a:lnSpc>
                <a:spcPct val="80000"/>
              </a:lnSpc>
              <a:buFontTx/>
              <a:buNone/>
            </a:pPr>
            <a:r>
              <a:rPr lang="en-US" sz="2400" b="1" smtClean="0"/>
              <a:t>	</a:t>
            </a:r>
            <a:r>
              <a:rPr lang="en-US" sz="2400" smtClean="0"/>
              <a:t>For students who require translation into Spanish, it is recommended that the printed Spanish-English version of the assessment be ordered (instead of using an interpreter).  This standardizes the administration.</a:t>
            </a:r>
          </a:p>
          <a:p>
            <a:pPr>
              <a:lnSpc>
                <a:spcPct val="80000"/>
              </a:lnSpc>
              <a:buFontTx/>
              <a:buNone/>
            </a:pPr>
            <a:endParaRPr lang="en-US" sz="2400" smtClean="0"/>
          </a:p>
          <a:p>
            <a:pPr>
              <a:lnSpc>
                <a:spcPct val="80000"/>
              </a:lnSpc>
              <a:buFontTx/>
              <a:buNone/>
            </a:pPr>
            <a:r>
              <a:rPr lang="en-US" sz="2400" smtClean="0"/>
              <a:t>	Note also that the Spanish language version may be read aloud to the student by the test administrator, if the student’s level of literacy requires this.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DA838ADA-7EF1-4EF2-867C-F33FFD2DBB3F}" type="slidenum">
              <a:rPr lang="en-US" sz="1200">
                <a:solidFill>
                  <a:schemeClr val="tx1">
                    <a:tint val="75000"/>
                  </a:schemeClr>
                </a:solidFill>
              </a:rPr>
              <a:pPr algn="r">
                <a:defRPr/>
              </a:pPr>
              <a:t>138</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609600" y="1371600"/>
            <a:ext cx="7772400" cy="1143000"/>
          </a:xfrm>
        </p:spPr>
        <p:txBody>
          <a:bodyPr/>
          <a:lstStyle/>
          <a:p>
            <a:r>
              <a:rPr lang="en-US" sz="4000" smtClean="0"/>
              <a:t>If a student has already exited an ESL Program, are ELL-specific accommodations still available?</a:t>
            </a:r>
          </a:p>
        </p:txBody>
      </p:sp>
      <p:sp>
        <p:nvSpPr>
          <p:cNvPr id="169987"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Once a student has exited an ESL or bilingual program, </a:t>
            </a:r>
            <a:r>
              <a:rPr lang="en-US" b="1" smtClean="0"/>
              <a:t>ELL-specific accommodations are no longer available</a:t>
            </a: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DDD500E6-FB1B-4172-B5A3-B9DABE554951}" type="slidenum">
              <a:rPr lang="en-US" sz="1200">
                <a:solidFill>
                  <a:schemeClr val="tx1">
                    <a:tint val="75000"/>
                  </a:schemeClr>
                </a:solidFill>
              </a:rPr>
              <a:pPr algn="r">
                <a:defRPr/>
              </a:pPr>
              <a:t>139</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65150" y="928688"/>
            <a:ext cx="7772400" cy="1800225"/>
          </a:xfrm>
        </p:spPr>
        <p:txBody>
          <a:bodyPr/>
          <a:lstStyle/>
          <a:p>
            <a:pPr eaLnBrk="1" hangingPunct="1"/>
            <a:r>
              <a:rPr lang="en-US" smtClean="0"/>
              <a:t>Of the Accommodations that Match the Student’s Needs, Consider …</a:t>
            </a:r>
          </a:p>
        </p:txBody>
      </p:sp>
      <p:sp>
        <p:nvSpPr>
          <p:cNvPr id="41987" name="Rectangle 3"/>
          <p:cNvSpPr>
            <a:spLocks noGrp="1" noChangeArrowheads="1"/>
          </p:cNvSpPr>
          <p:nvPr>
            <p:ph type="body" idx="1"/>
          </p:nvPr>
        </p:nvSpPr>
        <p:spPr bwMode="auto">
          <a:xfrm>
            <a:off x="355600" y="2949575"/>
            <a:ext cx="8229600" cy="3306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The student’s willingness to learn to use the accommodations </a:t>
            </a:r>
          </a:p>
          <a:p>
            <a:pPr eaLnBrk="1" hangingPunct="1"/>
            <a:r>
              <a:rPr lang="en-US" smtClean="0"/>
              <a:t>Opportunities to learn how to use the accommodations in classroom settings</a:t>
            </a:r>
          </a:p>
          <a:p>
            <a:pPr eaLnBrk="1" hangingPunct="1"/>
            <a:r>
              <a:rPr lang="en-US" smtClean="0"/>
              <a:t>Conditions for use on state assessments </a:t>
            </a:r>
          </a:p>
          <a:p>
            <a:pPr eaLnBrk="1" hangingPunct="1">
              <a:buFont typeface="Wingdings" pitchFamily="2" charset="2"/>
              <a:buNone/>
            </a:pPr>
            <a:r>
              <a:rPr lang="en-US" b="1" smtClean="0"/>
              <a:t>See Teacher Tool 1</a:t>
            </a:r>
          </a:p>
        </p:txBody>
      </p:sp>
      <p:sp>
        <p:nvSpPr>
          <p:cNvPr id="7" name="Slide Number Placeholder 6"/>
          <p:cNvSpPr>
            <a:spLocks noGrp="1"/>
          </p:cNvSpPr>
          <p:nvPr>
            <p:ph type="sldNum" sz="quarter" idx="10"/>
          </p:nvPr>
        </p:nvSpPr>
        <p:spPr/>
        <p:txBody>
          <a:bodyPr/>
          <a:lstStyle/>
          <a:p>
            <a:pPr>
              <a:defRPr/>
            </a:pPr>
            <a:fld id="{39334786-0BDA-418B-B19C-6A1F4DCC9142}" type="slidenum">
              <a:rPr lang="en-US"/>
              <a:pPr>
                <a:defRPr/>
              </a:pPr>
              <a:t>14</a:t>
            </a:fld>
            <a:endParaRPr lang="en-US"/>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609600" y="1371600"/>
            <a:ext cx="7772400" cy="1143000"/>
          </a:xfrm>
        </p:spPr>
        <p:txBody>
          <a:bodyPr/>
          <a:lstStyle/>
          <a:p>
            <a:r>
              <a:rPr lang="en-US" smtClean="0"/>
              <a:t>ELL-specific accommodations for PASA</a:t>
            </a:r>
          </a:p>
        </p:txBody>
      </p:sp>
      <p:sp>
        <p:nvSpPr>
          <p:cNvPr id="171011"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3BE4433-1454-4362-8B67-E7832D47E7D0}" type="slidenum">
              <a:rPr lang="en-US" sz="1200">
                <a:solidFill>
                  <a:schemeClr val="tx1">
                    <a:tint val="75000"/>
                  </a:schemeClr>
                </a:solidFill>
              </a:rPr>
              <a:pPr algn="r">
                <a:defRPr/>
              </a:pPr>
              <a:t>140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609600" y="1371600"/>
            <a:ext cx="7772400" cy="1143000"/>
          </a:xfrm>
        </p:spPr>
        <p:txBody>
          <a:bodyPr/>
          <a:lstStyle/>
          <a:p>
            <a:r>
              <a:rPr lang="en-US" smtClean="0"/>
              <a:t>ELL-specific accommodations for ACCESS for ELLs</a:t>
            </a:r>
          </a:p>
        </p:txBody>
      </p:sp>
      <p:sp>
        <p:nvSpPr>
          <p:cNvPr id="172035"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C361B46A-47BB-46C9-B414-19D0BD317F64}" type="slidenum">
              <a:rPr lang="en-US" sz="1200">
                <a:solidFill>
                  <a:schemeClr val="tx1">
                    <a:tint val="75000"/>
                  </a:schemeClr>
                </a:solidFill>
              </a:rPr>
              <a:pPr algn="r">
                <a:defRPr/>
              </a:pPr>
              <a:t>141</a:t>
            </a:fld>
            <a:endParaRPr lang="en-US" sz="1200">
              <a:solidFill>
                <a:schemeClr val="tx1">
                  <a:tint val="75000"/>
                </a:schemeClr>
              </a:solidFill>
            </a:endParaRPr>
          </a:p>
        </p:txBody>
      </p:sp>
      <p:sp>
        <p:nvSpPr>
          <p:cNvPr id="172037" name="Text Box 5"/>
          <p:cNvSpPr txBox="1">
            <a:spLocks noChangeArrowheads="1"/>
          </p:cNvSpPr>
          <p:nvPr/>
        </p:nvSpPr>
        <p:spPr bwMode="auto">
          <a:xfrm>
            <a:off x="1143000" y="3048000"/>
            <a:ext cx="6705600" cy="366713"/>
          </a:xfrm>
          <a:prstGeom prst="rect">
            <a:avLst/>
          </a:prstGeom>
          <a:noFill/>
          <a:ln w="9525">
            <a:noFill/>
            <a:miter lim="800000"/>
            <a:headEnd/>
            <a:tailEnd/>
          </a:ln>
        </p:spPr>
        <p:txBody>
          <a:bodyPr>
            <a:spAutoFit/>
          </a:bodyPr>
          <a:lstStyle/>
          <a:p>
            <a:endParaRPr lang="en-US"/>
          </a:p>
        </p:txBody>
      </p:sp>
      <p:sp>
        <p:nvSpPr>
          <p:cNvPr id="172038" name="Rectangle 6"/>
          <p:cNvSpPr>
            <a:spLocks noChangeArrowheads="1"/>
          </p:cNvSpPr>
          <p:nvPr/>
        </p:nvSpPr>
        <p:spPr bwMode="auto">
          <a:xfrm>
            <a:off x="762000" y="3200400"/>
            <a:ext cx="7772400" cy="2195513"/>
          </a:xfrm>
          <a:prstGeom prst="rect">
            <a:avLst/>
          </a:prstGeom>
          <a:noFill/>
          <a:ln w="9525">
            <a:noFill/>
            <a:miter lim="800000"/>
            <a:headEnd/>
            <a:tailEnd/>
          </a:ln>
        </p:spPr>
        <p:txBody>
          <a:bodyPr>
            <a:spAutoFit/>
          </a:bodyPr>
          <a:lstStyle/>
          <a:p>
            <a:r>
              <a:rPr lang="en-US" sz="2000"/>
              <a:t>The ACCESS for ELLs is an English language proficiency test for ELLs.  There are four component tests:  Listening, Speaking, Reading, and Writing.</a:t>
            </a:r>
          </a:p>
          <a:p>
            <a:endParaRPr lang="en-US" sz="2000"/>
          </a:p>
          <a:p>
            <a:r>
              <a:rPr lang="en-US" sz="2000" u="sng"/>
              <a:t>There are no ELL-specific accommodations for the ACCESS test.</a:t>
            </a:r>
          </a:p>
          <a:p>
            <a:endParaRPr lang="en-US" sz="2000" u="sng"/>
          </a:p>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609600" y="1371600"/>
            <a:ext cx="7772400" cy="1143000"/>
          </a:xfrm>
        </p:spPr>
        <p:txBody>
          <a:bodyPr/>
          <a:lstStyle/>
          <a:p>
            <a:r>
              <a:rPr lang="en-US" smtClean="0"/>
              <a:t>Accommodations on the ACCESS for ELLs with IEPs</a:t>
            </a:r>
          </a:p>
        </p:txBody>
      </p:sp>
      <p:sp>
        <p:nvSpPr>
          <p:cNvPr id="173059" name="Rectangle 3"/>
          <p:cNvSpPr>
            <a:spLocks noGrp="1" noChangeArrowheads="1"/>
          </p:cNvSpPr>
          <p:nvPr>
            <p:ph type="body" idx="4294967295"/>
          </p:nvPr>
        </p:nvSpPr>
        <p:spPr bwMode="auto">
          <a:xfrm>
            <a:off x="355600" y="3200400"/>
            <a:ext cx="8229600" cy="3048000"/>
          </a:xfrm>
          <a:prstGeom prst="rect">
            <a:avLst/>
          </a:prstGeom>
          <a:noFill/>
          <a:ln>
            <a:miter lim="800000"/>
            <a:headEnd/>
            <a:tailEnd/>
          </a:ln>
        </p:spPr>
        <p:txBody>
          <a:bodyPr/>
          <a:lstStyle/>
          <a:p>
            <a:pPr>
              <a:buFontTx/>
              <a:buNone/>
            </a:pPr>
            <a:r>
              <a:rPr lang="en-US" smtClean="0"/>
              <a: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2EA343FB-FB62-46B9-88E0-E4DA6C2F69EB}" type="slidenum">
              <a:rPr lang="en-US" sz="1200">
                <a:solidFill>
                  <a:schemeClr val="tx1">
                    <a:tint val="75000"/>
                  </a:schemeClr>
                </a:solidFill>
              </a:rPr>
              <a:pPr algn="r">
                <a:defRPr/>
              </a:pPr>
              <a:t>142</a:t>
            </a:fld>
            <a:endParaRPr lang="en-US" sz="1200">
              <a:solidFill>
                <a:schemeClr val="tx1">
                  <a:tint val="75000"/>
                </a:schemeClr>
              </a:solidFill>
            </a:endParaRPr>
          </a:p>
        </p:txBody>
      </p:sp>
      <p:sp>
        <p:nvSpPr>
          <p:cNvPr id="173061" name="Text Box 5"/>
          <p:cNvSpPr txBox="1">
            <a:spLocks noChangeArrowheads="1"/>
          </p:cNvSpPr>
          <p:nvPr/>
        </p:nvSpPr>
        <p:spPr bwMode="auto">
          <a:xfrm>
            <a:off x="1143000" y="3048000"/>
            <a:ext cx="6705600" cy="366713"/>
          </a:xfrm>
          <a:prstGeom prst="rect">
            <a:avLst/>
          </a:prstGeom>
          <a:noFill/>
          <a:ln w="9525">
            <a:noFill/>
            <a:miter lim="800000"/>
            <a:headEnd/>
            <a:tailEnd/>
          </a:ln>
        </p:spPr>
        <p:txBody>
          <a:bodyPr>
            <a:spAutoFit/>
          </a:bodyPr>
          <a:lstStyle/>
          <a:p>
            <a:endParaRPr lang="en-US"/>
          </a:p>
        </p:txBody>
      </p:sp>
      <p:sp>
        <p:nvSpPr>
          <p:cNvPr id="173062" name="Rectangle 6"/>
          <p:cNvSpPr>
            <a:spLocks noChangeArrowheads="1"/>
          </p:cNvSpPr>
          <p:nvPr/>
        </p:nvSpPr>
        <p:spPr bwMode="auto">
          <a:xfrm>
            <a:off x="762000" y="3138488"/>
            <a:ext cx="7772400" cy="3719512"/>
          </a:xfrm>
          <a:prstGeom prst="rect">
            <a:avLst/>
          </a:prstGeom>
          <a:noFill/>
          <a:ln w="9525">
            <a:noFill/>
            <a:miter lim="800000"/>
            <a:headEnd/>
            <a:tailEnd/>
          </a:ln>
        </p:spPr>
        <p:txBody>
          <a:bodyPr>
            <a:spAutoFit/>
          </a:bodyPr>
          <a:lstStyle/>
          <a:p>
            <a:r>
              <a:rPr lang="en-US" sz="2000"/>
              <a:t>The ACCESS for ELLs permits a range of accommodations for ELL students who have IEPs.</a:t>
            </a:r>
          </a:p>
          <a:p>
            <a:endParaRPr lang="en-US" sz="2000"/>
          </a:p>
          <a:p>
            <a:r>
              <a:rPr lang="en-US" sz="2000"/>
              <a:t>It is important not to offer an accommodation that would invalidate the skill being tested by one of the component tests – Listening, Speaking, Reading, and Writing.</a:t>
            </a:r>
          </a:p>
          <a:p>
            <a:endParaRPr lang="en-US" sz="2000"/>
          </a:p>
          <a:p>
            <a:r>
              <a:rPr lang="en-US" sz="2000"/>
              <a:t>The ACCESS for ELLs Test Administrator Manual provides information on available accommodations.  Please consult with PDE on any accommodations for which you might have questions.</a:t>
            </a:r>
          </a:p>
          <a:p>
            <a:endParaRPr lang="en-US" sz="2000"/>
          </a:p>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623888" y="1038225"/>
            <a:ext cx="7772400" cy="1143000"/>
          </a:xfrm>
        </p:spPr>
        <p:txBody>
          <a:bodyPr/>
          <a:lstStyle/>
          <a:p>
            <a:r>
              <a:rPr lang="en-US" sz="4000" smtClean="0"/>
              <a:t>Alternate ACCESS for ELLs</a:t>
            </a:r>
          </a:p>
        </p:txBody>
      </p:sp>
      <p:sp>
        <p:nvSpPr>
          <p:cNvPr id="174083" name="Rectangle 3"/>
          <p:cNvSpPr>
            <a:spLocks noGrp="1" noChangeArrowheads="1"/>
          </p:cNvSpPr>
          <p:nvPr>
            <p:ph type="body" idx="4294967295"/>
          </p:nvPr>
        </p:nvSpPr>
        <p:spPr bwMode="auto">
          <a:xfrm>
            <a:off x="355600" y="2362200"/>
            <a:ext cx="8229600" cy="3886200"/>
          </a:xfrm>
          <a:prstGeom prst="rect">
            <a:avLst/>
          </a:prstGeom>
          <a:noFill/>
          <a:ln>
            <a:miter lim="800000"/>
            <a:headEnd/>
            <a:tailEnd/>
          </a:ln>
        </p:spPr>
        <p:txBody>
          <a:bodyPr/>
          <a:lstStyle/>
          <a:p>
            <a:pPr>
              <a:buFontTx/>
              <a:buNone/>
            </a:pPr>
            <a:r>
              <a:rPr lang="en-US" smtClean="0"/>
              <a:t>	An Alternate ACCESS for ELLs, intended for students who are in the population served by the PASA, is in development by the WIDA consortium.  At present, all ELLs must be tested using the ACCESS for ELLS.</a:t>
            </a:r>
            <a:endParaRPr lang="en-US" sz="24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09F26216-8851-4F4A-92FC-30D5D9D4F435}" type="slidenum">
              <a:rPr lang="en-US" sz="1200">
                <a:solidFill>
                  <a:schemeClr val="tx1">
                    <a:tint val="75000"/>
                  </a:schemeClr>
                </a:solidFill>
              </a:rPr>
              <a:pPr algn="r">
                <a:defRPr/>
              </a:pPr>
              <a:t>143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idx="4294967295"/>
          </p:nvPr>
        </p:nvSpPr>
        <p:spPr>
          <a:xfrm>
            <a:off x="609600" y="936625"/>
            <a:ext cx="7772400" cy="877888"/>
          </a:xfrm>
        </p:spPr>
        <p:txBody>
          <a:bodyPr/>
          <a:lstStyle/>
          <a:p>
            <a:r>
              <a:rPr lang="en-US" smtClean="0"/>
              <a:t>Assessment</a:t>
            </a:r>
            <a:br>
              <a:rPr lang="en-US" smtClean="0"/>
            </a:br>
            <a:r>
              <a:rPr lang="en-US" smtClean="0"/>
              <a:t> Accommodations</a:t>
            </a:r>
          </a:p>
        </p:txBody>
      </p:sp>
      <p:sp>
        <p:nvSpPr>
          <p:cNvPr id="175107"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7BE417A0-4895-48F9-B31E-3D5C1ABE3BA3}" type="slidenum">
              <a:rPr lang="en-US" sz="1200">
                <a:solidFill>
                  <a:schemeClr val="tx1">
                    <a:tint val="75000"/>
                  </a:schemeClr>
                </a:solidFill>
              </a:rPr>
              <a:pPr algn="r">
                <a:defRPr/>
              </a:pPr>
              <a:t>144</a:t>
            </a:fld>
            <a:endParaRPr lang="en-US" sz="1200">
              <a:solidFill>
                <a:schemeClr val="tx1">
                  <a:tint val="75000"/>
                </a:schemeClr>
              </a:solidFill>
            </a:endParaRPr>
          </a:p>
        </p:txBody>
      </p:sp>
      <p:pic>
        <p:nvPicPr>
          <p:cNvPr id="175109"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23888" y="1038225"/>
            <a:ext cx="7772400" cy="1143000"/>
          </a:xfrm>
        </p:spPr>
        <p:txBody>
          <a:bodyPr/>
          <a:lstStyle/>
          <a:p>
            <a:pPr eaLnBrk="1" hangingPunct="1"/>
            <a:r>
              <a:rPr lang="en-US" smtClean="0"/>
              <a:t>References</a:t>
            </a:r>
          </a:p>
        </p:txBody>
      </p:sp>
      <p:sp>
        <p:nvSpPr>
          <p:cNvPr id="176131" name="Rectangle 3"/>
          <p:cNvSpPr>
            <a:spLocks noGrp="1" noChangeArrowheads="1"/>
          </p:cNvSpPr>
          <p:nvPr>
            <p:ph type="body" idx="1"/>
          </p:nvPr>
        </p:nvSpPr>
        <p:spPr bwMode="auto">
          <a:xfrm>
            <a:off x="874713" y="1901825"/>
            <a:ext cx="7693025" cy="40782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hlinkClick r:id="rId3"/>
              </a:rPr>
              <a:t>www.ccsso.org/content/pdfs/AccommodationsManual.pdf</a:t>
            </a:r>
            <a:endParaRPr lang="en-US" sz="2800" smtClean="0"/>
          </a:p>
          <a:p>
            <a:pPr eaLnBrk="1" hangingPunct="1">
              <a:buFontTx/>
              <a:buNone/>
            </a:pPr>
            <a:endParaRPr lang="en-US" sz="2800" smtClean="0"/>
          </a:p>
          <a:p>
            <a:pPr eaLnBrk="1" hangingPunct="1"/>
            <a:r>
              <a:rPr lang="en-US" sz="2800" smtClean="0">
                <a:hlinkClick r:id="rId4"/>
              </a:rPr>
              <a:t>http://www.portal.state.pa.us/portal/server.pt/community/testing_accommodations___security/7448</a:t>
            </a:r>
            <a:endParaRPr lang="en-US" sz="2800" smtClean="0"/>
          </a:p>
          <a:p>
            <a:pPr eaLnBrk="1" hangingPunct="1">
              <a:buFontTx/>
              <a:buNone/>
            </a:pPr>
            <a:endParaRPr lang="en-US" sz="2800" smtClean="0"/>
          </a:p>
          <a:p>
            <a:pPr eaLnBrk="1" hangingPunct="1"/>
            <a:r>
              <a:rPr lang="en-US" sz="2800" smtClean="0">
                <a:hlinkClick r:id="rId5"/>
              </a:rPr>
              <a:t>http://www.pasaassessment.org/AdminSecure.jsp</a:t>
            </a:r>
            <a:endParaRPr lang="en-US" sz="2800" smtClean="0"/>
          </a:p>
          <a:p>
            <a:pPr eaLnBrk="1" hangingPunct="1">
              <a:buFontTx/>
              <a:buNone/>
            </a:pPr>
            <a:endParaRPr lang="en-US" sz="2800" smtClean="0"/>
          </a:p>
        </p:txBody>
      </p:sp>
      <p:sp>
        <p:nvSpPr>
          <p:cNvPr id="7" name="Slide Number Placeholder 6"/>
          <p:cNvSpPr>
            <a:spLocks noGrp="1"/>
          </p:cNvSpPr>
          <p:nvPr>
            <p:ph type="sldNum" sz="quarter" idx="10"/>
          </p:nvPr>
        </p:nvSpPr>
        <p:spPr/>
        <p:txBody>
          <a:bodyPr/>
          <a:lstStyle/>
          <a:p>
            <a:pPr>
              <a:defRPr/>
            </a:pPr>
            <a:fld id="{C48C987E-92A2-4F72-8D43-5BB746F41D70}" type="slidenum">
              <a:rPr lang="en-US"/>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23888" y="1038225"/>
            <a:ext cx="7772400" cy="790575"/>
          </a:xfrm>
        </p:spPr>
        <p:txBody>
          <a:bodyPr/>
          <a:lstStyle/>
          <a:p>
            <a:pPr eaLnBrk="1" hangingPunct="1"/>
            <a:r>
              <a:rPr lang="en-US" smtClean="0"/>
              <a:t>References</a:t>
            </a:r>
          </a:p>
        </p:txBody>
      </p:sp>
      <p:sp>
        <p:nvSpPr>
          <p:cNvPr id="177155" name="Rectangle 3"/>
          <p:cNvSpPr>
            <a:spLocks noGrp="1" noChangeArrowheads="1"/>
          </p:cNvSpPr>
          <p:nvPr>
            <p:ph type="body" idx="1"/>
          </p:nvPr>
        </p:nvSpPr>
        <p:spPr bwMode="auto">
          <a:xfrm>
            <a:off x="906463" y="1981200"/>
            <a:ext cx="7616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500" smtClean="0"/>
              <a:t>The </a:t>
            </a:r>
            <a:r>
              <a:rPr lang="en-US" sz="2500" i="1" smtClean="0"/>
              <a:t>Online Accommodations Bibliography</a:t>
            </a:r>
            <a:r>
              <a:rPr lang="en-US" sz="2500" smtClean="0"/>
              <a:t> at the National Center on Educational Outcomes (NCEO) is a source of information on the range of possible accommodations as well as the effects of various testing accommodations for students with disabilities: </a:t>
            </a:r>
          </a:p>
          <a:p>
            <a:pPr eaLnBrk="1" hangingPunct="1">
              <a:lnSpc>
                <a:spcPct val="90000"/>
              </a:lnSpc>
              <a:buFontTx/>
              <a:buNone/>
            </a:pPr>
            <a:r>
              <a:rPr lang="en-US" sz="2400" smtClean="0">
                <a:hlinkClick r:id="rId3"/>
              </a:rPr>
              <a:t>http://cehd.umn.edu/nceo/AccomStudies.htm</a:t>
            </a:r>
            <a:endParaRPr lang="en-US" sz="2400" smtClean="0"/>
          </a:p>
          <a:p>
            <a:pPr eaLnBrk="1" hangingPunct="1">
              <a:lnSpc>
                <a:spcPct val="90000"/>
              </a:lnSpc>
              <a:buFontTx/>
              <a:buNone/>
            </a:pPr>
            <a:endParaRPr lang="en-US" sz="2500" smtClean="0"/>
          </a:p>
          <a:p>
            <a:pPr eaLnBrk="1" hangingPunct="1">
              <a:lnSpc>
                <a:spcPct val="90000"/>
              </a:lnSpc>
            </a:pPr>
            <a:r>
              <a:rPr lang="en-US" sz="2500" smtClean="0"/>
              <a:t>Parent guide and information on Alternate Assessments:</a:t>
            </a:r>
          </a:p>
          <a:p>
            <a:pPr eaLnBrk="1" hangingPunct="1">
              <a:lnSpc>
                <a:spcPct val="90000"/>
              </a:lnSpc>
              <a:buFontTx/>
              <a:buNone/>
            </a:pPr>
            <a:r>
              <a:rPr lang="en-US" sz="2400" smtClean="0">
                <a:hlinkClick r:id="rId4"/>
              </a:rPr>
              <a:t>http://www.ed.gov/parents/needs/speced/learning/index.html</a:t>
            </a:r>
            <a:endParaRPr lang="en-US" sz="2400" smtClean="0"/>
          </a:p>
          <a:p>
            <a:pPr eaLnBrk="1" hangingPunct="1">
              <a:lnSpc>
                <a:spcPct val="90000"/>
              </a:lnSpc>
              <a:buFontTx/>
              <a:buNone/>
            </a:pPr>
            <a:endParaRPr lang="en-US" sz="2500" smtClean="0"/>
          </a:p>
          <a:p>
            <a:pPr eaLnBrk="1" hangingPunct="1">
              <a:lnSpc>
                <a:spcPct val="90000"/>
              </a:lnSpc>
              <a:buFontTx/>
              <a:buNone/>
            </a:pPr>
            <a:endParaRPr lang="en-US" sz="2500" smtClean="0"/>
          </a:p>
        </p:txBody>
      </p:sp>
      <p:sp>
        <p:nvSpPr>
          <p:cNvPr id="7" name="Slide Number Placeholder 6"/>
          <p:cNvSpPr>
            <a:spLocks noGrp="1"/>
          </p:cNvSpPr>
          <p:nvPr>
            <p:ph type="sldNum" sz="quarter" idx="10"/>
          </p:nvPr>
        </p:nvSpPr>
        <p:spPr/>
        <p:txBody>
          <a:bodyPr/>
          <a:lstStyle/>
          <a:p>
            <a:pPr>
              <a:defRPr/>
            </a:pPr>
            <a:fld id="{353E9707-CC53-4809-9075-F504B3B82F9B}" type="slidenum">
              <a:rPr lang="en-US"/>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1335088"/>
            <a:ext cx="9144000" cy="1143000"/>
          </a:xfrm>
        </p:spPr>
        <p:txBody>
          <a:bodyPr/>
          <a:lstStyle/>
          <a:p>
            <a:r>
              <a:rPr lang="en-US" smtClean="0">
                <a:solidFill>
                  <a:schemeClr val="tx1"/>
                </a:solidFill>
              </a:rPr>
              <a:t>CONTACT INFORMATION</a:t>
            </a:r>
            <a:r>
              <a:rPr lang="en-US" b="1" smtClean="0">
                <a:solidFill>
                  <a:schemeClr val="tx1"/>
                </a:solidFill>
              </a:rPr>
              <a:t/>
            </a:r>
            <a:br>
              <a:rPr lang="en-US" b="1" smtClean="0">
                <a:solidFill>
                  <a:schemeClr val="tx1"/>
                </a:solidFill>
              </a:rPr>
            </a:br>
            <a:endParaRPr lang="en-US" sz="4800" b="1" smtClean="0">
              <a:solidFill>
                <a:schemeClr val="tx1"/>
              </a:solidFill>
            </a:endParaRPr>
          </a:p>
        </p:txBody>
      </p:sp>
      <p:sp>
        <p:nvSpPr>
          <p:cNvPr id="1533956" name="Rectangle 4"/>
          <p:cNvSpPr>
            <a:spLocks noChangeArrowheads="1"/>
          </p:cNvSpPr>
          <p:nvPr/>
        </p:nvSpPr>
        <p:spPr bwMode="auto">
          <a:xfrm>
            <a:off x="8836025" y="6616700"/>
            <a:ext cx="371475" cy="241300"/>
          </a:xfrm>
          <a:prstGeom prst="rect">
            <a:avLst/>
          </a:prstGeom>
          <a:noFill/>
          <a:ln w="12700">
            <a:noFill/>
            <a:miter lim="800000"/>
            <a:headEnd/>
            <a:tailEnd/>
          </a:ln>
          <a:effectLst/>
        </p:spPr>
        <p:txBody>
          <a:bodyPr wrap="none" lIns="90488" tIns="44450" rIns="90488" bIns="44450">
            <a:spAutoFit/>
          </a:bodyPr>
          <a:lstStyle/>
          <a:p>
            <a:pPr eaLnBrk="0" hangingPunct="0">
              <a:defRPr/>
            </a:pPr>
            <a:fld id="{8596E874-3E74-429F-979A-AB483A66B049}" type="slidenum">
              <a:rPr lang="en-US" b="1">
                <a:effectLst>
                  <a:outerShdw blurRad="38100" dist="38100" dir="2700000" algn="tl">
                    <a:srgbClr val="C0C0C0"/>
                  </a:outerShdw>
                </a:effectLst>
              </a:rPr>
              <a:pPr eaLnBrk="0" hangingPunct="0">
                <a:defRPr/>
              </a:pPr>
              <a:t>147</a:t>
            </a:fld>
            <a:endParaRPr lang="en-US" b="1">
              <a:effectLst>
                <a:outerShdw blurRad="38100" dist="38100" dir="2700000" algn="tl">
                  <a:srgbClr val="C0C0C0"/>
                </a:outerShdw>
              </a:effectLst>
            </a:endParaRPr>
          </a:p>
        </p:txBody>
      </p:sp>
      <p:sp>
        <p:nvSpPr>
          <p:cNvPr id="178180" name="Text Box 4"/>
          <p:cNvSpPr txBox="1">
            <a:spLocks noChangeArrowheads="1"/>
          </p:cNvSpPr>
          <p:nvPr/>
        </p:nvSpPr>
        <p:spPr bwMode="auto">
          <a:xfrm>
            <a:off x="774700" y="2628900"/>
            <a:ext cx="7683500" cy="244475"/>
          </a:xfrm>
          <a:prstGeom prst="rect">
            <a:avLst/>
          </a:prstGeom>
          <a:noFill/>
          <a:ln w="9525">
            <a:noFill/>
            <a:miter lim="800000"/>
            <a:headEnd/>
            <a:tailEnd/>
          </a:ln>
        </p:spPr>
        <p:txBody>
          <a:bodyPr>
            <a:spAutoFit/>
          </a:bodyPr>
          <a:lstStyle/>
          <a:p>
            <a:pPr>
              <a:spcBef>
                <a:spcPct val="50000"/>
              </a:spcBef>
            </a:pPr>
            <a:endParaRPr lang="en-US">
              <a:solidFill>
                <a:schemeClr val="bg2"/>
              </a:solidFill>
            </a:endParaRPr>
          </a:p>
        </p:txBody>
      </p:sp>
      <p:sp>
        <p:nvSpPr>
          <p:cNvPr id="178181" name="Rectangle 5"/>
          <p:cNvSpPr>
            <a:spLocks noGrp="1" noChangeArrowheads="1"/>
          </p:cNvSpPr>
          <p:nvPr>
            <p:ph type="body" idx="4294967295"/>
          </p:nvPr>
        </p:nvSpPr>
        <p:spPr bwMode="auto">
          <a:xfrm>
            <a:off x="469900" y="2108200"/>
            <a:ext cx="8229600" cy="4525963"/>
          </a:xfrm>
          <a:prstGeom prst="rect">
            <a:avLst/>
          </a:prstGeom>
          <a:noFill/>
          <a:ln>
            <a:miter lim="800000"/>
            <a:headEnd/>
            <a:tailEnd/>
          </a:ln>
        </p:spPr>
        <p:txBody>
          <a:bodyPr/>
          <a:lstStyle/>
          <a:p>
            <a:pPr algn="ctr">
              <a:lnSpc>
                <a:spcPct val="80000"/>
              </a:lnSpc>
              <a:buFontTx/>
              <a:buNone/>
            </a:pPr>
            <a:r>
              <a:rPr lang="en-US" sz="2800" u="sng" smtClean="0"/>
              <a:t>Pennsylvania Department of Education</a:t>
            </a:r>
            <a:endParaRPr lang="en-US" sz="2800" smtClean="0"/>
          </a:p>
          <a:p>
            <a:pPr>
              <a:lnSpc>
                <a:spcPct val="80000"/>
              </a:lnSpc>
              <a:buFontTx/>
              <a:buNone/>
            </a:pPr>
            <a:endParaRPr lang="en-US" sz="2800" smtClean="0"/>
          </a:p>
          <a:p>
            <a:pPr>
              <a:lnSpc>
                <a:spcPct val="80000"/>
              </a:lnSpc>
              <a:buFontTx/>
              <a:buNone/>
            </a:pPr>
            <a:r>
              <a:rPr lang="en-US" sz="2000" smtClean="0"/>
              <a:t>Bureau of Assessment and Accountability   	717-705-2343</a:t>
            </a:r>
          </a:p>
          <a:p>
            <a:pPr>
              <a:lnSpc>
                <a:spcPct val="80000"/>
              </a:lnSpc>
              <a:buFontTx/>
              <a:buNone/>
            </a:pPr>
            <a:endParaRPr lang="en-US" sz="2000" smtClean="0"/>
          </a:p>
          <a:p>
            <a:pPr>
              <a:lnSpc>
                <a:spcPct val="80000"/>
              </a:lnSpc>
              <a:buFontTx/>
              <a:buNone/>
            </a:pPr>
            <a:r>
              <a:rPr lang="en-US" sz="2000" smtClean="0"/>
              <a:t>Bureau of Special Education		717-783-2311</a:t>
            </a:r>
          </a:p>
          <a:p>
            <a:pPr>
              <a:lnSpc>
                <a:spcPct val="80000"/>
              </a:lnSpc>
              <a:buFontTx/>
              <a:buNone/>
            </a:pPr>
            <a:endParaRPr lang="en-US" sz="2000" smtClean="0"/>
          </a:p>
          <a:p>
            <a:pPr>
              <a:lnSpc>
                <a:spcPct val="80000"/>
              </a:lnSpc>
              <a:buFontTx/>
              <a:buNone/>
            </a:pPr>
            <a:r>
              <a:rPr lang="en-US" sz="2000" smtClean="0"/>
              <a:t>Lynda Lupp, PDE:			</a:t>
            </a:r>
            <a:r>
              <a:rPr lang="en-US" sz="2000" smtClean="0">
                <a:hlinkClick r:id="rId3"/>
              </a:rPr>
              <a:t>lylupp@state.pa.us</a:t>
            </a:r>
            <a:endParaRPr lang="en-US" sz="2000" smtClean="0"/>
          </a:p>
          <a:p>
            <a:pPr>
              <a:lnSpc>
                <a:spcPct val="80000"/>
              </a:lnSpc>
              <a:buFontTx/>
              <a:buNone/>
            </a:pPr>
            <a:r>
              <a:rPr lang="en-US" sz="2000" smtClean="0"/>
              <a:t>Diane Simaska, PDE:			</a:t>
            </a:r>
            <a:r>
              <a:rPr lang="en-US" sz="2000" smtClean="0">
                <a:hlinkClick r:id="rId4"/>
              </a:rPr>
              <a:t>dsimaska@state.pa.us</a:t>
            </a:r>
            <a:endParaRPr lang="en-US" sz="2000" smtClean="0"/>
          </a:p>
          <a:p>
            <a:pPr>
              <a:lnSpc>
                <a:spcPct val="80000"/>
              </a:lnSpc>
              <a:buFontTx/>
              <a:buNone/>
            </a:pPr>
            <a:r>
              <a:rPr lang="en-US" sz="2000" smtClean="0"/>
              <a:t>Stephanie Stauffer, PDE:			</a:t>
            </a:r>
            <a:r>
              <a:rPr lang="en-US" sz="2000" smtClean="0">
                <a:hlinkClick r:id="rId5"/>
              </a:rPr>
              <a:t>sstauffer@state.pa.us</a:t>
            </a:r>
            <a:endParaRPr lang="en-US" sz="2000" smtClean="0"/>
          </a:p>
          <a:p>
            <a:pPr>
              <a:lnSpc>
                <a:spcPct val="80000"/>
              </a:lnSpc>
              <a:buFontTx/>
              <a:buNone/>
            </a:pPr>
            <a:endParaRPr lang="en-US" sz="2000" smtClean="0"/>
          </a:p>
          <a:p>
            <a:pPr algn="ctr">
              <a:lnSpc>
                <a:spcPct val="80000"/>
              </a:lnSpc>
              <a:buFontTx/>
              <a:buNone/>
            </a:pPr>
            <a:r>
              <a:rPr lang="en-US" sz="2800" u="sng" smtClean="0"/>
              <a:t>Data Recognition Corporation</a:t>
            </a:r>
            <a:endParaRPr lang="en-US" sz="2800" smtClean="0"/>
          </a:p>
          <a:p>
            <a:pPr>
              <a:lnSpc>
                <a:spcPct val="80000"/>
              </a:lnSpc>
              <a:buFontTx/>
              <a:buNone/>
            </a:pPr>
            <a:endParaRPr lang="en-US" sz="2800" smtClean="0"/>
          </a:p>
          <a:p>
            <a:pPr>
              <a:lnSpc>
                <a:spcPct val="80000"/>
              </a:lnSpc>
              <a:buFontTx/>
              <a:buNone/>
            </a:pPr>
            <a:r>
              <a:rPr lang="en-US" sz="2000" smtClean="0"/>
              <a:t>PA Customer Service		   	1-800-451-7849</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4" descr="PDE New logos"/>
          <p:cNvPicPr>
            <a:picLocks noChangeAspect="1" noChangeArrowheads="1"/>
          </p:cNvPicPr>
          <p:nvPr/>
        </p:nvPicPr>
        <p:blipFill>
          <a:blip r:embed="rId3" cstate="print"/>
          <a:srcRect/>
          <a:stretch>
            <a:fillRect/>
          </a:stretch>
        </p:blipFill>
        <p:spPr bwMode="auto">
          <a:xfrm>
            <a:off x="2301875" y="909638"/>
            <a:ext cx="4394200" cy="1112837"/>
          </a:xfrm>
          <a:prstGeom prst="rect">
            <a:avLst/>
          </a:prstGeom>
          <a:noFill/>
          <a:ln w="9525">
            <a:noFill/>
            <a:miter lim="800000"/>
            <a:headEnd/>
            <a:tailEnd/>
          </a:ln>
        </p:spPr>
      </p:pic>
      <p:sp>
        <p:nvSpPr>
          <p:cNvPr id="179203" name="Title 4"/>
          <p:cNvSpPr>
            <a:spLocks noGrp="1"/>
          </p:cNvSpPr>
          <p:nvPr>
            <p:ph type="title"/>
          </p:nvPr>
        </p:nvSpPr>
        <p:spPr>
          <a:xfrm>
            <a:off x="261938" y="2336800"/>
            <a:ext cx="7772400" cy="1089025"/>
          </a:xfrm>
        </p:spPr>
        <p:txBody>
          <a:bodyPr/>
          <a:lstStyle/>
          <a:p>
            <a:r>
              <a:rPr lang="en-US" sz="2400" smtClean="0">
                <a:latin typeface="Tahoma" pitchFamily="34" charset="0"/>
              </a:rPr>
              <a:t>Office of Elementary/Secondary Education</a:t>
            </a:r>
            <a:r>
              <a:rPr lang="en-US" sz="2400" b="1" smtClean="0"/>
              <a:t/>
            </a:r>
            <a:br>
              <a:rPr lang="en-US" sz="2400" b="1" smtClean="0"/>
            </a:br>
            <a:r>
              <a:rPr lang="en-US" sz="2400" smtClean="0">
                <a:latin typeface="Tahoma" pitchFamily="34" charset="0"/>
              </a:rPr>
              <a:t>Diane Castelbuono, Deputy Secretary</a:t>
            </a:r>
            <a:endParaRPr lang="en-US" sz="2400" smtClean="0"/>
          </a:p>
        </p:txBody>
      </p:sp>
      <p:sp>
        <p:nvSpPr>
          <p:cNvPr id="179204" name="Content Placeholder 5"/>
          <p:cNvSpPr>
            <a:spLocks noGrp="1"/>
          </p:cNvSpPr>
          <p:nvPr>
            <p:ph sz="half" idx="1"/>
          </p:nvPr>
        </p:nvSpPr>
        <p:spPr bwMode="auto">
          <a:xfrm>
            <a:off x="239713" y="3527425"/>
            <a:ext cx="4038600" cy="2162175"/>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latin typeface="Tahoma" pitchFamily="34" charset="0"/>
              </a:rPr>
              <a:t>Bureau of Assessment &amp; Accountability                      John Weiss, Director </a:t>
            </a:r>
          </a:p>
          <a:p>
            <a:r>
              <a:rPr lang="en-US" sz="2000" smtClean="0">
                <a:latin typeface="Tahoma" pitchFamily="34" charset="0"/>
              </a:rPr>
              <a:t>Division of Assessment                                     Ray Young, Division Chief</a:t>
            </a:r>
          </a:p>
        </p:txBody>
      </p:sp>
      <p:sp>
        <p:nvSpPr>
          <p:cNvPr id="179205" name="Content Placeholder 6"/>
          <p:cNvSpPr>
            <a:spLocks noGrp="1"/>
          </p:cNvSpPr>
          <p:nvPr>
            <p:ph sz="half" idx="2"/>
          </p:nvPr>
        </p:nvSpPr>
        <p:spPr bwMode="auto">
          <a:xfrm>
            <a:off x="4473575" y="3500438"/>
            <a:ext cx="4038600" cy="2871787"/>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latin typeface="Tahoma" pitchFamily="34" charset="0"/>
              </a:rPr>
              <a:t>Bureau of Special Education, John Tommasini, Director</a:t>
            </a:r>
          </a:p>
          <a:p>
            <a:r>
              <a:rPr lang="en-US" sz="2000" smtClean="0">
                <a:latin typeface="Tahoma" pitchFamily="34" charset="0"/>
              </a:rPr>
              <a:t>Central Division of Compliance Monitoring &amp; Planning   Richard Moss, Division Chief</a:t>
            </a:r>
          </a:p>
        </p:txBody>
      </p:sp>
      <p:sp>
        <p:nvSpPr>
          <p:cNvPr id="4" name="Slide Number Placeholder 3"/>
          <p:cNvSpPr>
            <a:spLocks noGrp="1"/>
          </p:cNvSpPr>
          <p:nvPr>
            <p:ph type="sldNum" sz="quarter" idx="10"/>
          </p:nvPr>
        </p:nvSpPr>
        <p:spPr/>
        <p:txBody>
          <a:bodyPr/>
          <a:lstStyle/>
          <a:p>
            <a:pPr>
              <a:defRPr/>
            </a:pPr>
            <a:fld id="{4596D68D-1728-4CE7-9954-67A2429DC4A9}" type="slidenum">
              <a:rPr lang="en-US"/>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6" name="Rectangle 4"/>
          <p:cNvSpPr>
            <a:spLocks noChangeArrowheads="1"/>
          </p:cNvSpPr>
          <p:nvPr/>
        </p:nvSpPr>
        <p:spPr bwMode="auto">
          <a:xfrm>
            <a:off x="8836025" y="6616700"/>
            <a:ext cx="371475" cy="241300"/>
          </a:xfrm>
          <a:prstGeom prst="rect">
            <a:avLst/>
          </a:prstGeom>
          <a:noFill/>
          <a:ln w="12700">
            <a:noFill/>
            <a:miter lim="800000"/>
            <a:headEnd/>
            <a:tailEnd/>
          </a:ln>
          <a:effectLst/>
        </p:spPr>
        <p:txBody>
          <a:bodyPr wrap="none" lIns="90488" tIns="44450" rIns="90488" bIns="44450">
            <a:spAutoFit/>
          </a:bodyPr>
          <a:lstStyle/>
          <a:p>
            <a:pPr eaLnBrk="0" hangingPunct="0">
              <a:defRPr/>
            </a:pPr>
            <a:fld id="{9F748490-6DCC-4357-9701-44051533EA10}" type="slidenum">
              <a:rPr lang="en-US" b="1">
                <a:effectLst>
                  <a:outerShdw blurRad="38100" dist="38100" dir="2700000" algn="tl">
                    <a:srgbClr val="C0C0C0"/>
                  </a:outerShdw>
                </a:effectLst>
              </a:rPr>
              <a:pPr eaLnBrk="0" hangingPunct="0">
                <a:defRPr/>
              </a:pPr>
              <a:t>149</a:t>
            </a:fld>
            <a:endParaRPr lang="en-US" b="1">
              <a:effectLst>
                <a:outerShdw blurRad="38100" dist="38100" dir="2700000" algn="tl">
                  <a:srgbClr val="C0C0C0"/>
                </a:outerShdw>
              </a:effectLst>
            </a:endParaRPr>
          </a:p>
        </p:txBody>
      </p:sp>
      <p:sp>
        <p:nvSpPr>
          <p:cNvPr id="180227" name="Rectangle 3"/>
          <p:cNvSpPr>
            <a:spLocks noChangeArrowheads="1"/>
          </p:cNvSpPr>
          <p:nvPr/>
        </p:nvSpPr>
        <p:spPr bwMode="auto">
          <a:xfrm>
            <a:off x="427038" y="3298825"/>
            <a:ext cx="8229600" cy="1006475"/>
          </a:xfrm>
          <a:prstGeom prst="rect">
            <a:avLst/>
          </a:prstGeom>
          <a:noFill/>
          <a:ln w="9525">
            <a:noFill/>
            <a:miter lim="800000"/>
            <a:headEnd/>
            <a:tailEnd/>
          </a:ln>
        </p:spPr>
        <p:txBody>
          <a:bodyPr>
            <a:spAutoFit/>
          </a:bodyPr>
          <a:lstStyle/>
          <a:p>
            <a:pPr algn="l" eaLnBrk="0" hangingPunct="0"/>
            <a:r>
              <a:rPr lang="en-US" sz="2000" i="1">
                <a:latin typeface="Arial" pitchFamily="34" charset="0"/>
                <a:cs typeface="Times New Roman" pitchFamily="18" charset="0"/>
              </a:rPr>
              <a:t>The mission of the Pennsylvania Department of Education is to lead and serve the educational community, to enable each individual to grow into an inspired, productive, fulfilled lifelong learner.</a:t>
            </a:r>
          </a:p>
        </p:txBody>
      </p:sp>
      <p:pic>
        <p:nvPicPr>
          <p:cNvPr id="180228" name="Picture 4" descr="PDE New logos"/>
          <p:cNvPicPr>
            <a:picLocks noChangeAspect="1" noChangeArrowheads="1"/>
          </p:cNvPicPr>
          <p:nvPr/>
        </p:nvPicPr>
        <p:blipFill>
          <a:blip r:embed="rId3" cstate="print"/>
          <a:srcRect/>
          <a:stretch>
            <a:fillRect/>
          </a:stretch>
        </p:blipFill>
        <p:spPr bwMode="auto">
          <a:xfrm>
            <a:off x="2344738" y="1708150"/>
            <a:ext cx="4394200" cy="1112838"/>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2F1FB504-96A9-4A92-957E-BD1563806456}" type="slidenum">
              <a:rPr lang="en-US"/>
              <a:pPr>
                <a:defRPr/>
              </a:pPr>
              <a:t>149</a:t>
            </a:fld>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23888" y="1038225"/>
            <a:ext cx="7772400" cy="747713"/>
          </a:xfrm>
        </p:spPr>
        <p:txBody>
          <a:bodyPr/>
          <a:lstStyle/>
          <a:p>
            <a:pPr eaLnBrk="1" hangingPunct="1"/>
            <a:r>
              <a:rPr lang="en-US" smtClean="0"/>
              <a:t>Involve Students</a:t>
            </a:r>
          </a:p>
        </p:txBody>
      </p:sp>
      <p:sp>
        <p:nvSpPr>
          <p:cNvPr id="43011" name="Rectangle 3"/>
          <p:cNvSpPr>
            <a:spLocks noGrp="1" noChangeArrowheads="1"/>
          </p:cNvSpPr>
          <p:nvPr>
            <p:ph type="body" idx="1"/>
          </p:nvPr>
        </p:nvSpPr>
        <p:spPr bwMode="auto">
          <a:xfrm>
            <a:off x="465138" y="1814513"/>
            <a:ext cx="8191500" cy="442595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t>Involve students in selecting, using, and evaluating accommodations.</a:t>
            </a:r>
          </a:p>
          <a:p>
            <a:pPr eaLnBrk="1" hangingPunct="1">
              <a:lnSpc>
                <a:spcPct val="90000"/>
              </a:lnSpc>
            </a:pPr>
            <a:r>
              <a:rPr lang="en-US" smtClean="0"/>
              <a:t>The more input students have in selecting, the more likely the accommodations will be used. </a:t>
            </a:r>
          </a:p>
          <a:p>
            <a:pPr eaLnBrk="1" hangingPunct="1">
              <a:lnSpc>
                <a:spcPct val="90000"/>
              </a:lnSpc>
            </a:pPr>
            <a:r>
              <a:rPr lang="en-US" smtClean="0"/>
              <a:t>Students should see accommodations as adding value to  daily life — not only in school but in postsecondary, career, and the community.</a:t>
            </a:r>
          </a:p>
          <a:p>
            <a:pPr eaLnBrk="1" hangingPunct="1">
              <a:lnSpc>
                <a:spcPct val="90000"/>
              </a:lnSpc>
              <a:buFont typeface="Wingdings" pitchFamily="2" charset="2"/>
              <a:buNone/>
            </a:pPr>
            <a:r>
              <a:rPr lang="en-US" b="1" smtClean="0"/>
              <a:t>See Teacher Tool 2</a:t>
            </a:r>
          </a:p>
        </p:txBody>
      </p:sp>
      <p:sp>
        <p:nvSpPr>
          <p:cNvPr id="7" name="Slide Number Placeholder 6"/>
          <p:cNvSpPr>
            <a:spLocks noGrp="1"/>
          </p:cNvSpPr>
          <p:nvPr>
            <p:ph type="sldNum" sz="quarter" idx="10"/>
          </p:nvPr>
        </p:nvSpPr>
        <p:spPr/>
        <p:txBody>
          <a:bodyPr/>
          <a:lstStyle/>
          <a:p>
            <a:pPr>
              <a:defRPr/>
            </a:pPr>
            <a:fld id="{90C68132-327A-4FAB-970F-0E32F3D0741E}" type="slidenum">
              <a:rPr lang="en-US"/>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3888" y="1038225"/>
            <a:ext cx="7786687" cy="1549400"/>
          </a:xfrm>
        </p:spPr>
        <p:txBody>
          <a:bodyPr/>
          <a:lstStyle/>
          <a:p>
            <a:pPr eaLnBrk="1" hangingPunct="1"/>
            <a:r>
              <a:rPr lang="en-US" sz="4000" smtClean="0"/>
              <a:t>Questions to Guide Evaluation at the School/District and Student Levels</a:t>
            </a:r>
          </a:p>
        </p:txBody>
      </p:sp>
      <p:sp>
        <p:nvSpPr>
          <p:cNvPr id="44035" name="Rectangle 3"/>
          <p:cNvSpPr>
            <a:spLocks noGrp="1" noChangeArrowheads="1"/>
          </p:cNvSpPr>
          <p:nvPr>
            <p:ph type="body" idx="1"/>
          </p:nvPr>
        </p:nvSpPr>
        <p:spPr bwMode="auto">
          <a:xfrm>
            <a:off x="566738" y="2568575"/>
            <a:ext cx="8083550" cy="39195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Are students receiving accommodations as documented in the IEP and 504 plans? </a:t>
            </a:r>
          </a:p>
          <a:p>
            <a:pPr eaLnBrk="1" hangingPunct="1"/>
            <a:r>
              <a:rPr lang="en-US" smtClean="0"/>
              <a:t>What is the plan for ensuring students receive documented accommodations?</a:t>
            </a:r>
          </a:p>
          <a:p>
            <a:pPr eaLnBrk="1" hangingPunct="1"/>
            <a:r>
              <a:rPr lang="en-US" smtClean="0"/>
              <a:t>What is the student’s perception of how well the accommodation worked?</a:t>
            </a:r>
          </a:p>
          <a:p>
            <a:pPr eaLnBrk="1" hangingPunct="1">
              <a:buFontTx/>
              <a:buNone/>
            </a:pPr>
            <a:r>
              <a:rPr lang="en-US" b="1" smtClean="0"/>
              <a:t>See Teacher Tool 3</a:t>
            </a:r>
          </a:p>
        </p:txBody>
      </p:sp>
      <p:sp>
        <p:nvSpPr>
          <p:cNvPr id="7" name="Slide Number Placeholder 6"/>
          <p:cNvSpPr>
            <a:spLocks noGrp="1"/>
          </p:cNvSpPr>
          <p:nvPr>
            <p:ph type="sldNum" sz="quarter" idx="10"/>
          </p:nvPr>
        </p:nvSpPr>
        <p:spPr/>
        <p:txBody>
          <a:bodyPr/>
          <a:lstStyle/>
          <a:p>
            <a:pPr>
              <a:defRPr/>
            </a:pPr>
            <a:fld id="{D86CDC21-6CF9-4445-9508-D5FE342DB418}" type="slidenum">
              <a:rPr lang="en-US"/>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Grp="1" noChangeArrowheads="1"/>
          </p:cNvSpPr>
          <p:nvPr>
            <p:ph type="title"/>
          </p:nvPr>
        </p:nvSpPr>
        <p:spPr>
          <a:xfrm>
            <a:off x="623888" y="1038225"/>
            <a:ext cx="7772400" cy="1143000"/>
          </a:xfrm>
        </p:spPr>
        <p:txBody>
          <a:bodyPr/>
          <a:lstStyle/>
          <a:p>
            <a:pPr eaLnBrk="1" hangingPunct="1"/>
            <a:r>
              <a:rPr lang="en-US" smtClean="0"/>
              <a:t>Questions to Guide Evaluation at the Student Level</a:t>
            </a:r>
          </a:p>
        </p:txBody>
      </p:sp>
      <p:sp>
        <p:nvSpPr>
          <p:cNvPr id="45059" name="Rectangle 10"/>
          <p:cNvSpPr>
            <a:spLocks noGrp="1" noChangeArrowheads="1"/>
          </p:cNvSpPr>
          <p:nvPr>
            <p:ph type="body" idx="1"/>
          </p:nvPr>
        </p:nvSpPr>
        <p:spPr bwMode="auto">
          <a:xfrm>
            <a:off x="246063" y="2308225"/>
            <a:ext cx="8564562" cy="4019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What is the student’s perception of how well the accommodation worked?</a:t>
            </a:r>
          </a:p>
          <a:p>
            <a:pPr eaLnBrk="1" hangingPunct="1"/>
            <a:r>
              <a:rPr lang="en-US" smtClean="0"/>
              <a:t>What seem to be effective combinations of accommodations?</a:t>
            </a:r>
          </a:p>
          <a:p>
            <a:pPr eaLnBrk="1" hangingPunct="1"/>
            <a:r>
              <a:rPr lang="en-US" smtClean="0"/>
              <a:t>What are the difficulties encountered in the use of accommodations for a student?</a:t>
            </a:r>
          </a:p>
          <a:p>
            <a:pPr eaLnBrk="1" hangingPunct="1"/>
            <a:r>
              <a:rPr lang="en-US" smtClean="0"/>
              <a:t>What are the perceptions of teachers and others?</a:t>
            </a:r>
          </a:p>
          <a:p>
            <a:pPr eaLnBrk="1" hangingPunct="1"/>
            <a:endParaRPr lang="en-US" smtClean="0"/>
          </a:p>
        </p:txBody>
      </p:sp>
      <p:sp>
        <p:nvSpPr>
          <p:cNvPr id="7" name="Slide Number Placeholder 6"/>
          <p:cNvSpPr>
            <a:spLocks noGrp="1"/>
          </p:cNvSpPr>
          <p:nvPr>
            <p:ph type="sldNum" sz="quarter" idx="10"/>
          </p:nvPr>
        </p:nvSpPr>
        <p:spPr/>
        <p:txBody>
          <a:bodyPr/>
          <a:lstStyle/>
          <a:p>
            <a:pPr>
              <a:defRPr/>
            </a:pPr>
            <a:fld id="{BF6AF5B7-93D3-40CC-A205-D42751E55076}" type="slidenum">
              <a:rPr lang="en-US"/>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609600" y="936625"/>
            <a:ext cx="7772400" cy="877888"/>
          </a:xfrm>
        </p:spPr>
        <p:txBody>
          <a:bodyPr/>
          <a:lstStyle/>
          <a:p>
            <a:r>
              <a:rPr lang="en-US" smtClean="0"/>
              <a:t>Assessment</a:t>
            </a:r>
            <a:br>
              <a:rPr lang="en-US" smtClean="0"/>
            </a:br>
            <a:r>
              <a:rPr lang="en-US" smtClean="0"/>
              <a:t> Accommodations</a:t>
            </a:r>
          </a:p>
        </p:txBody>
      </p:sp>
      <p:sp>
        <p:nvSpPr>
          <p:cNvPr id="46083"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EA3F473A-8E1B-43A3-8905-83132E9D06C7}" type="slidenum">
              <a:rPr lang="en-US" sz="1200">
                <a:solidFill>
                  <a:schemeClr val="tx1">
                    <a:tint val="75000"/>
                  </a:schemeClr>
                </a:solidFill>
              </a:rPr>
              <a:pPr algn="r">
                <a:defRPr/>
              </a:pPr>
              <a:t>18</a:t>
            </a:fld>
            <a:endParaRPr lang="en-US" sz="1200">
              <a:solidFill>
                <a:schemeClr val="tx1">
                  <a:tint val="75000"/>
                </a:schemeClr>
              </a:solidFill>
            </a:endParaRPr>
          </a:p>
        </p:txBody>
      </p:sp>
      <p:pic>
        <p:nvPicPr>
          <p:cNvPr id="46085"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63538" y="1038225"/>
            <a:ext cx="8345487" cy="993775"/>
          </a:xfrm>
        </p:spPr>
        <p:txBody>
          <a:bodyPr/>
          <a:lstStyle/>
          <a:p>
            <a:pPr eaLnBrk="1" hangingPunct="1"/>
            <a:r>
              <a:rPr lang="en-US" smtClean="0"/>
              <a:t>Exceptions to Participation in PSSA</a:t>
            </a:r>
          </a:p>
        </p:txBody>
      </p:sp>
      <p:sp>
        <p:nvSpPr>
          <p:cNvPr id="47107" name="Rectangle 3"/>
          <p:cNvSpPr>
            <a:spLocks noGrp="1" noChangeArrowheads="1"/>
          </p:cNvSpPr>
          <p:nvPr>
            <p:ph type="body" idx="1"/>
          </p:nvPr>
        </p:nvSpPr>
        <p:spPr bwMode="auto">
          <a:xfrm>
            <a:off x="355600" y="1973263"/>
            <a:ext cx="8229600" cy="4368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Participates in the PSSA-M for Math</a:t>
            </a:r>
          </a:p>
          <a:p>
            <a:pPr lvl="1" eaLnBrk="1" hangingPunct="1"/>
            <a:r>
              <a:rPr lang="en-US" smtClean="0"/>
              <a:t>This student will participate in general Reading PSSA </a:t>
            </a:r>
          </a:p>
          <a:p>
            <a:pPr eaLnBrk="1" hangingPunct="1"/>
            <a:r>
              <a:rPr lang="en-US" sz="2800" smtClean="0"/>
              <a:t>Participates in PASA for Math &amp; Reading, Science</a:t>
            </a:r>
          </a:p>
          <a:p>
            <a:pPr lvl="1" eaLnBrk="1" hangingPunct="1"/>
            <a:r>
              <a:rPr lang="en-US" smtClean="0"/>
              <a:t>This student will participate in a teacher-created alternate assessment for writing</a:t>
            </a:r>
          </a:p>
          <a:p>
            <a:pPr eaLnBrk="1" hangingPunct="1"/>
            <a:r>
              <a:rPr lang="en-US" sz="2800" smtClean="0"/>
              <a:t>Optional participation in Reading and Writing for 1</a:t>
            </a:r>
            <a:r>
              <a:rPr lang="en-US" sz="2800" baseline="30000" smtClean="0"/>
              <a:t>st</a:t>
            </a:r>
            <a:r>
              <a:rPr lang="en-US" sz="2800" smtClean="0"/>
              <a:t> year ELL students</a:t>
            </a:r>
          </a:p>
          <a:p>
            <a:pPr eaLnBrk="1" hangingPunct="1"/>
            <a:r>
              <a:rPr lang="en-US" sz="2800" smtClean="0"/>
              <a:t>Parental request for religious exclusion</a:t>
            </a:r>
          </a:p>
        </p:txBody>
      </p:sp>
      <p:sp>
        <p:nvSpPr>
          <p:cNvPr id="7" name="Slide Number Placeholder 6"/>
          <p:cNvSpPr>
            <a:spLocks noGrp="1"/>
          </p:cNvSpPr>
          <p:nvPr>
            <p:ph type="sldNum" sz="quarter" idx="10"/>
          </p:nvPr>
        </p:nvSpPr>
        <p:spPr/>
        <p:txBody>
          <a:bodyPr/>
          <a:lstStyle/>
          <a:p>
            <a:pPr>
              <a:defRPr/>
            </a:pPr>
            <a:fld id="{1032A07A-9933-437E-B590-13AE03F00E49}"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1038225"/>
            <a:ext cx="7772400" cy="1143000"/>
          </a:xfrm>
        </p:spPr>
        <p:txBody>
          <a:bodyPr/>
          <a:lstStyle/>
          <a:p>
            <a:r>
              <a:rPr lang="en-US" smtClean="0"/>
              <a:t>Objectives</a:t>
            </a:r>
          </a:p>
        </p:txBody>
      </p:sp>
      <p:sp>
        <p:nvSpPr>
          <p:cNvPr id="29699" name="Content Placeholder 2"/>
          <p:cNvSpPr>
            <a:spLocks noGrp="1"/>
          </p:cNvSpPr>
          <p:nvPr>
            <p:ph idx="1"/>
          </p:nvPr>
        </p:nvSpPr>
        <p:spPr bwMode="auto">
          <a:xfrm>
            <a:off x="355600" y="2528888"/>
            <a:ext cx="8229600" cy="452596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t>Participants will:</a:t>
            </a:r>
          </a:p>
          <a:p>
            <a:r>
              <a:rPr lang="en-US" smtClean="0"/>
              <a:t>Examine administration procedures for the PSSA</a:t>
            </a:r>
          </a:p>
          <a:p>
            <a:r>
              <a:rPr lang="en-US" smtClean="0"/>
              <a:t>Explore tools and strategies for choosing accommodations for students with IEPs and 504 Plans</a:t>
            </a:r>
          </a:p>
          <a:p>
            <a:r>
              <a:rPr lang="en-US" smtClean="0"/>
              <a:t>Analyze accommodations appropriate for students with specific disabilities for the PSSA</a:t>
            </a:r>
          </a:p>
        </p:txBody>
      </p:sp>
      <p:sp>
        <p:nvSpPr>
          <p:cNvPr id="4" name="Slide Number Placeholder 3"/>
          <p:cNvSpPr>
            <a:spLocks noGrp="1"/>
          </p:cNvSpPr>
          <p:nvPr>
            <p:ph type="sldNum" sz="quarter" idx="10"/>
          </p:nvPr>
        </p:nvSpPr>
        <p:spPr/>
        <p:txBody>
          <a:bodyPr/>
          <a:lstStyle/>
          <a:p>
            <a:pPr>
              <a:defRPr/>
            </a:pPr>
            <a:fld id="{6CBF445F-FD22-4B9D-925A-AE00EBE341C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1"/>
          </p:nvPr>
        </p:nvSpPr>
        <p:spPr>
          <a:xfrm>
            <a:off x="6553200" y="6248400"/>
            <a:ext cx="2133600" cy="457200"/>
          </a:xfrm>
        </p:spPr>
        <p:txBody>
          <a:bodyPr/>
          <a:lstStyle/>
          <a:p>
            <a:pPr>
              <a:defRPr/>
            </a:pPr>
            <a:fld id="{D097B703-EDCC-45D1-842F-B8FD0C02F21A}" type="slidenum">
              <a:rPr lang="en-US"/>
              <a:pPr>
                <a:defRPr/>
              </a:pPr>
              <a:t>20</a:t>
            </a:fld>
            <a:endParaRPr lang="en-US"/>
          </a:p>
        </p:txBody>
      </p:sp>
      <p:pic>
        <p:nvPicPr>
          <p:cNvPr id="48131" name="Picture 8"/>
          <p:cNvPicPr>
            <a:picLocks noChangeAspect="1" noChangeArrowheads="1"/>
          </p:cNvPicPr>
          <p:nvPr/>
        </p:nvPicPr>
        <p:blipFill>
          <a:blip r:embed="rId3" cstate="print"/>
          <a:srcRect/>
          <a:stretch>
            <a:fillRect/>
          </a:stretch>
        </p:blipFill>
        <p:spPr bwMode="auto">
          <a:xfrm>
            <a:off x="-1219200" y="-2089150"/>
            <a:ext cx="11658600" cy="8947150"/>
          </a:xfrm>
          <a:prstGeom prst="rect">
            <a:avLst/>
          </a:prstGeom>
          <a:noFill/>
          <a:ln w="9525">
            <a:noFill/>
            <a:miter lim="800000"/>
            <a:headEnd/>
            <a:tailEnd/>
          </a:ln>
        </p:spPr>
      </p:pic>
      <p:sp>
        <p:nvSpPr>
          <p:cNvPr id="48132" name="Line 15"/>
          <p:cNvSpPr>
            <a:spLocks noChangeShapeType="1"/>
          </p:cNvSpPr>
          <p:nvPr/>
        </p:nvSpPr>
        <p:spPr bwMode="auto">
          <a:xfrm>
            <a:off x="5943600" y="533400"/>
            <a:ext cx="0" cy="0"/>
          </a:xfrm>
          <a:prstGeom prst="line">
            <a:avLst/>
          </a:prstGeom>
          <a:noFill/>
          <a:ln w="9525">
            <a:solidFill>
              <a:schemeClr val="tx1"/>
            </a:solidFill>
            <a:round/>
            <a:headEnd/>
            <a:tailEnd type="triangle" w="med" len="med"/>
          </a:ln>
        </p:spPr>
        <p:txBody>
          <a:bodyPr/>
          <a:lstStyle/>
          <a:p>
            <a:endParaRPr lang="en-US"/>
          </a:p>
        </p:txBody>
      </p:sp>
      <p:pic>
        <p:nvPicPr>
          <p:cNvPr id="527392" name="Picture 4" descr="MCj04247480000[1]"/>
          <p:cNvPicPr>
            <a:picLocks noChangeAspect="1" noChangeArrowheads="1"/>
          </p:cNvPicPr>
          <p:nvPr/>
        </p:nvPicPr>
        <p:blipFill>
          <a:blip r:embed="rId4" cstate="print"/>
          <a:srcRect/>
          <a:stretch>
            <a:fillRect/>
          </a:stretch>
        </p:blipFill>
        <p:spPr bwMode="auto">
          <a:xfrm rot="-7680673">
            <a:off x="5922962" y="554038"/>
            <a:ext cx="735013" cy="693738"/>
          </a:xfrm>
          <a:prstGeom prst="rect">
            <a:avLst/>
          </a:prstGeom>
          <a:noFill/>
          <a:ln w="9525">
            <a:noFill/>
            <a:miter lim="800000"/>
            <a:headEnd/>
            <a:tailEnd/>
          </a:ln>
        </p:spPr>
      </p:pic>
      <p:pic>
        <p:nvPicPr>
          <p:cNvPr id="527393" name="Picture 4" descr="MCj04247480000[1]"/>
          <p:cNvPicPr>
            <a:picLocks noChangeAspect="1" noChangeArrowheads="1"/>
          </p:cNvPicPr>
          <p:nvPr/>
        </p:nvPicPr>
        <p:blipFill>
          <a:blip r:embed="rId4" cstate="print"/>
          <a:srcRect/>
          <a:stretch>
            <a:fillRect/>
          </a:stretch>
        </p:blipFill>
        <p:spPr bwMode="auto">
          <a:xfrm rot="-124258">
            <a:off x="7848600" y="0"/>
            <a:ext cx="735013" cy="693738"/>
          </a:xfrm>
          <a:prstGeom prst="rect">
            <a:avLst/>
          </a:prstGeom>
          <a:noFill/>
          <a:ln w="9525">
            <a:noFill/>
            <a:miter lim="800000"/>
            <a:headEnd/>
            <a:tailEnd/>
          </a:ln>
        </p:spPr>
      </p:pic>
      <p:pic>
        <p:nvPicPr>
          <p:cNvPr id="527394" name="Picture 4" descr="MCj04247480000[1]"/>
          <p:cNvPicPr>
            <a:picLocks noChangeAspect="1" noChangeArrowheads="1"/>
          </p:cNvPicPr>
          <p:nvPr/>
        </p:nvPicPr>
        <p:blipFill>
          <a:blip r:embed="rId4" cstate="print"/>
          <a:srcRect/>
          <a:stretch>
            <a:fillRect/>
          </a:stretch>
        </p:blipFill>
        <p:spPr bwMode="auto">
          <a:xfrm rot="4628133">
            <a:off x="6989762" y="1544638"/>
            <a:ext cx="735013" cy="693738"/>
          </a:xfrm>
          <a:prstGeom prst="rect">
            <a:avLst/>
          </a:prstGeom>
          <a:noFill/>
          <a:ln w="9525">
            <a:noFill/>
            <a:miter lim="800000"/>
            <a:headEnd/>
            <a:tailEnd/>
          </a:ln>
        </p:spPr>
      </p:pic>
      <p:pic>
        <p:nvPicPr>
          <p:cNvPr id="527395" name="Picture 4" descr="MCj04247480000[1]"/>
          <p:cNvPicPr>
            <a:picLocks noChangeAspect="1" noChangeArrowheads="1"/>
          </p:cNvPicPr>
          <p:nvPr/>
        </p:nvPicPr>
        <p:blipFill>
          <a:blip r:embed="rId4" cstate="print"/>
          <a:srcRect/>
          <a:stretch>
            <a:fillRect/>
          </a:stretch>
        </p:blipFill>
        <p:spPr bwMode="auto">
          <a:xfrm rot="4193670">
            <a:off x="7751762" y="1544638"/>
            <a:ext cx="735013" cy="693738"/>
          </a:xfrm>
          <a:prstGeom prst="rect">
            <a:avLst/>
          </a:prstGeom>
          <a:noFill/>
          <a:ln w="9525">
            <a:noFill/>
            <a:miter lim="800000"/>
            <a:headEnd/>
            <a:tailEnd/>
          </a:ln>
        </p:spPr>
      </p:pic>
      <p:pic>
        <p:nvPicPr>
          <p:cNvPr id="527397" name="Picture 4" descr="MCj04247480000[1]"/>
          <p:cNvPicPr>
            <a:picLocks noChangeAspect="1" noChangeArrowheads="1"/>
          </p:cNvPicPr>
          <p:nvPr/>
        </p:nvPicPr>
        <p:blipFill>
          <a:blip r:embed="rId4" cstate="print"/>
          <a:srcRect/>
          <a:stretch>
            <a:fillRect/>
          </a:stretch>
        </p:blipFill>
        <p:spPr bwMode="auto">
          <a:xfrm rot="-896510">
            <a:off x="2971800" y="5410200"/>
            <a:ext cx="838200" cy="790575"/>
          </a:xfrm>
          <a:prstGeom prst="rect">
            <a:avLst/>
          </a:prstGeom>
          <a:noFill/>
          <a:ln w="9525">
            <a:noFill/>
            <a:miter lim="800000"/>
            <a:headEnd/>
            <a:tailEnd/>
          </a:ln>
        </p:spPr>
      </p:pic>
      <p:pic>
        <p:nvPicPr>
          <p:cNvPr id="527399" name="Picture 4" descr="MCj04247480000[1]"/>
          <p:cNvPicPr>
            <a:picLocks noChangeAspect="1" noChangeArrowheads="1"/>
          </p:cNvPicPr>
          <p:nvPr/>
        </p:nvPicPr>
        <p:blipFill>
          <a:blip r:embed="rId4" cstate="print"/>
          <a:srcRect/>
          <a:stretch>
            <a:fillRect/>
          </a:stretch>
        </p:blipFill>
        <p:spPr bwMode="auto">
          <a:xfrm rot="10080332">
            <a:off x="1143000" y="685800"/>
            <a:ext cx="735013" cy="693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27399"/>
                                        </p:tgtEl>
                                        <p:attrNameLst>
                                          <p:attrName>style.visibility</p:attrName>
                                        </p:attrNameLst>
                                      </p:cBhvr>
                                      <p:to>
                                        <p:strVal val="visible"/>
                                      </p:to>
                                    </p:set>
                                    <p:anim calcmode="lin" valueType="num">
                                      <p:cBhvr additive="base">
                                        <p:cTn id="7" dur="500" fill="hold"/>
                                        <p:tgtEl>
                                          <p:spTgt spid="527399"/>
                                        </p:tgtEl>
                                        <p:attrNameLst>
                                          <p:attrName>ppt_x</p:attrName>
                                        </p:attrNameLst>
                                      </p:cBhvr>
                                      <p:tavLst>
                                        <p:tav tm="0">
                                          <p:val>
                                            <p:strVal val="0-#ppt_w/2"/>
                                          </p:val>
                                        </p:tav>
                                        <p:tav tm="100000">
                                          <p:val>
                                            <p:strVal val="#ppt_x"/>
                                          </p:val>
                                        </p:tav>
                                      </p:tavLst>
                                    </p:anim>
                                    <p:anim calcmode="lin" valueType="num">
                                      <p:cBhvr additive="base">
                                        <p:cTn id="8" dur="500" fill="hold"/>
                                        <p:tgtEl>
                                          <p:spTgt spid="52739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27392"/>
                                        </p:tgtEl>
                                        <p:attrNameLst>
                                          <p:attrName>style.visibility</p:attrName>
                                        </p:attrNameLst>
                                      </p:cBhvr>
                                      <p:to>
                                        <p:strVal val="visible"/>
                                      </p:to>
                                    </p:set>
                                    <p:anim calcmode="lin" valueType="num">
                                      <p:cBhvr additive="base">
                                        <p:cTn id="13" dur="500" fill="hold"/>
                                        <p:tgtEl>
                                          <p:spTgt spid="527392"/>
                                        </p:tgtEl>
                                        <p:attrNameLst>
                                          <p:attrName>ppt_x</p:attrName>
                                        </p:attrNameLst>
                                      </p:cBhvr>
                                      <p:tavLst>
                                        <p:tav tm="0">
                                          <p:val>
                                            <p:strVal val="0-#ppt_w/2"/>
                                          </p:val>
                                        </p:tav>
                                        <p:tav tm="100000">
                                          <p:val>
                                            <p:strVal val="#ppt_x"/>
                                          </p:val>
                                        </p:tav>
                                      </p:tavLst>
                                    </p:anim>
                                    <p:anim calcmode="lin" valueType="num">
                                      <p:cBhvr additive="base">
                                        <p:cTn id="14" dur="500" fill="hold"/>
                                        <p:tgtEl>
                                          <p:spTgt spid="52739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27393"/>
                                        </p:tgtEl>
                                        <p:attrNameLst>
                                          <p:attrName>style.visibility</p:attrName>
                                        </p:attrNameLst>
                                      </p:cBhvr>
                                      <p:to>
                                        <p:strVal val="visible"/>
                                      </p:to>
                                    </p:set>
                                    <p:anim calcmode="lin" valueType="num">
                                      <p:cBhvr additive="base">
                                        <p:cTn id="19" dur="500" fill="hold"/>
                                        <p:tgtEl>
                                          <p:spTgt spid="527393"/>
                                        </p:tgtEl>
                                        <p:attrNameLst>
                                          <p:attrName>ppt_x</p:attrName>
                                        </p:attrNameLst>
                                      </p:cBhvr>
                                      <p:tavLst>
                                        <p:tav tm="0">
                                          <p:val>
                                            <p:strVal val="1+#ppt_w/2"/>
                                          </p:val>
                                        </p:tav>
                                        <p:tav tm="100000">
                                          <p:val>
                                            <p:strVal val="#ppt_x"/>
                                          </p:val>
                                        </p:tav>
                                      </p:tavLst>
                                    </p:anim>
                                    <p:anim calcmode="lin" valueType="num">
                                      <p:cBhvr additive="base">
                                        <p:cTn id="20" dur="500" fill="hold"/>
                                        <p:tgtEl>
                                          <p:spTgt spid="52739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7394"/>
                                        </p:tgtEl>
                                        <p:attrNameLst>
                                          <p:attrName>style.visibility</p:attrName>
                                        </p:attrNameLst>
                                      </p:cBhvr>
                                      <p:to>
                                        <p:strVal val="visible"/>
                                      </p:to>
                                    </p:set>
                                    <p:anim calcmode="lin" valueType="num">
                                      <p:cBhvr additive="base">
                                        <p:cTn id="25" dur="500" fill="hold"/>
                                        <p:tgtEl>
                                          <p:spTgt spid="527394"/>
                                        </p:tgtEl>
                                        <p:attrNameLst>
                                          <p:attrName>ppt_x</p:attrName>
                                        </p:attrNameLst>
                                      </p:cBhvr>
                                      <p:tavLst>
                                        <p:tav tm="0">
                                          <p:val>
                                            <p:strVal val="#ppt_x"/>
                                          </p:val>
                                        </p:tav>
                                        <p:tav tm="100000">
                                          <p:val>
                                            <p:strVal val="#ppt_x"/>
                                          </p:val>
                                        </p:tav>
                                      </p:tavLst>
                                    </p:anim>
                                    <p:anim calcmode="lin" valueType="num">
                                      <p:cBhvr additive="base">
                                        <p:cTn id="26" dur="500" fill="hold"/>
                                        <p:tgtEl>
                                          <p:spTgt spid="5273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7395"/>
                                        </p:tgtEl>
                                        <p:attrNameLst>
                                          <p:attrName>style.visibility</p:attrName>
                                        </p:attrNameLst>
                                      </p:cBhvr>
                                      <p:to>
                                        <p:strVal val="visible"/>
                                      </p:to>
                                    </p:set>
                                    <p:anim calcmode="lin" valueType="num">
                                      <p:cBhvr additive="base">
                                        <p:cTn id="31" dur="500" fill="hold"/>
                                        <p:tgtEl>
                                          <p:spTgt spid="527395"/>
                                        </p:tgtEl>
                                        <p:attrNameLst>
                                          <p:attrName>ppt_x</p:attrName>
                                        </p:attrNameLst>
                                      </p:cBhvr>
                                      <p:tavLst>
                                        <p:tav tm="0">
                                          <p:val>
                                            <p:strVal val="#ppt_x"/>
                                          </p:val>
                                        </p:tav>
                                        <p:tav tm="100000">
                                          <p:val>
                                            <p:strVal val="#ppt_x"/>
                                          </p:val>
                                        </p:tav>
                                      </p:tavLst>
                                    </p:anim>
                                    <p:anim calcmode="lin" valueType="num">
                                      <p:cBhvr additive="base">
                                        <p:cTn id="32" dur="500" fill="hold"/>
                                        <p:tgtEl>
                                          <p:spTgt spid="52739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527397"/>
                                        </p:tgtEl>
                                        <p:attrNameLst>
                                          <p:attrName>style.visibility</p:attrName>
                                        </p:attrNameLst>
                                      </p:cBhvr>
                                      <p:to>
                                        <p:strVal val="visible"/>
                                      </p:to>
                                    </p:set>
                                    <p:anim calcmode="lin" valueType="num">
                                      <p:cBhvr additive="base">
                                        <p:cTn id="37" dur="500" fill="hold"/>
                                        <p:tgtEl>
                                          <p:spTgt spid="527397"/>
                                        </p:tgtEl>
                                        <p:attrNameLst>
                                          <p:attrName>ppt_x</p:attrName>
                                        </p:attrNameLst>
                                      </p:cBhvr>
                                      <p:tavLst>
                                        <p:tav tm="0">
                                          <p:val>
                                            <p:strVal val="1+#ppt_w/2"/>
                                          </p:val>
                                        </p:tav>
                                        <p:tav tm="100000">
                                          <p:val>
                                            <p:strVal val="#ppt_x"/>
                                          </p:val>
                                        </p:tav>
                                      </p:tavLst>
                                    </p:anim>
                                    <p:anim calcmode="lin" valueType="num">
                                      <p:cBhvr additive="base">
                                        <p:cTn id="38" dur="500" fill="hold"/>
                                        <p:tgtEl>
                                          <p:spTgt spid="5273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1"/>
          </p:nvPr>
        </p:nvSpPr>
        <p:spPr>
          <a:xfrm>
            <a:off x="6553200" y="6248400"/>
            <a:ext cx="2133600" cy="457200"/>
          </a:xfrm>
        </p:spPr>
        <p:txBody>
          <a:bodyPr/>
          <a:lstStyle/>
          <a:p>
            <a:pPr>
              <a:defRPr/>
            </a:pPr>
            <a:fld id="{C1DD4FC1-41C2-4D2B-956A-18ADBC72F113}" type="slidenum">
              <a:rPr lang="en-US"/>
              <a:pPr>
                <a:defRPr/>
              </a:pPr>
              <a:t>21</a:t>
            </a:fld>
            <a:endParaRPr lang="en-US"/>
          </a:p>
        </p:txBody>
      </p:sp>
      <p:pic>
        <p:nvPicPr>
          <p:cNvPr id="49155" name="Picture 7"/>
          <p:cNvPicPr>
            <a:picLocks noChangeAspect="1" noChangeArrowheads="1"/>
          </p:cNvPicPr>
          <p:nvPr/>
        </p:nvPicPr>
        <p:blipFill>
          <a:blip r:embed="rId3" cstate="print"/>
          <a:srcRect/>
          <a:stretch>
            <a:fillRect/>
          </a:stretch>
        </p:blipFill>
        <p:spPr bwMode="auto">
          <a:xfrm>
            <a:off x="-990600" y="-2057400"/>
            <a:ext cx="11353800"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09600" y="1066800"/>
            <a:ext cx="7772400" cy="1143000"/>
          </a:xfrm>
        </p:spPr>
        <p:txBody>
          <a:bodyPr/>
          <a:lstStyle/>
          <a:p>
            <a:r>
              <a:rPr lang="en-US" smtClean="0"/>
              <a:t>Audio CD for Test Items</a:t>
            </a:r>
          </a:p>
        </p:txBody>
      </p:sp>
      <p:sp>
        <p:nvSpPr>
          <p:cNvPr id="50179" name="Rectangle 3"/>
          <p:cNvSpPr>
            <a:spLocks noGrp="1" noChangeArrowheads="1"/>
          </p:cNvSpPr>
          <p:nvPr>
            <p:ph type="body" idx="4294967295"/>
          </p:nvPr>
        </p:nvSpPr>
        <p:spPr bwMode="auto">
          <a:xfrm>
            <a:off x="457200" y="2368550"/>
            <a:ext cx="8229600" cy="4090988"/>
          </a:xfrm>
          <a:prstGeom prst="rect">
            <a:avLst/>
          </a:prstGeom>
          <a:noFill/>
          <a:ln>
            <a:miter lim="800000"/>
            <a:headEnd/>
            <a:tailEnd/>
          </a:ln>
        </p:spPr>
        <p:txBody>
          <a:bodyPr/>
          <a:lstStyle/>
          <a:p>
            <a:pPr>
              <a:lnSpc>
                <a:spcPct val="90000"/>
              </a:lnSpc>
            </a:pPr>
            <a:r>
              <a:rPr lang="en-US" sz="2800" u="sng" smtClean="0"/>
              <a:t>PSSA</a:t>
            </a:r>
            <a:r>
              <a:rPr lang="en-US" sz="2800" smtClean="0"/>
              <a:t> Math and Science only</a:t>
            </a:r>
          </a:p>
          <a:p>
            <a:pPr>
              <a:lnSpc>
                <a:spcPct val="90000"/>
              </a:lnSpc>
            </a:pPr>
            <a:r>
              <a:rPr lang="en-US" sz="2800" smtClean="0"/>
              <a:t>Intended for limited number of students who cannot access printed version of PSSA test</a:t>
            </a:r>
          </a:p>
          <a:p>
            <a:pPr>
              <a:lnSpc>
                <a:spcPct val="90000"/>
              </a:lnSpc>
            </a:pPr>
            <a:r>
              <a:rPr lang="en-US" sz="2800" smtClean="0"/>
              <a:t>Student(s) must already receive audio presentation for instruction and assessment</a:t>
            </a:r>
          </a:p>
          <a:p>
            <a:pPr>
              <a:lnSpc>
                <a:spcPct val="90000"/>
              </a:lnSpc>
            </a:pPr>
            <a:r>
              <a:rPr lang="en-US" sz="2800" smtClean="0"/>
              <a:t>Request for approval from PDE must occur.  Documentation MUST be submitted to PDE at time of audio test order (see Guidelines for instructions)</a:t>
            </a:r>
          </a:p>
          <a:p>
            <a:pPr>
              <a:lnSpc>
                <a:spcPct val="90000"/>
              </a:lnSpc>
            </a:pPr>
            <a:r>
              <a:rPr lang="en-US" sz="2800" smtClean="0"/>
              <a:t>CDs must be ordered from and returned to DRC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23888" y="1038225"/>
            <a:ext cx="7772400" cy="950913"/>
          </a:xfrm>
        </p:spPr>
        <p:txBody>
          <a:bodyPr/>
          <a:lstStyle/>
          <a:p>
            <a:pPr eaLnBrk="1" hangingPunct="1"/>
            <a:r>
              <a:rPr lang="en-US" smtClean="0"/>
              <a:t>Accommodation Procedures</a:t>
            </a:r>
          </a:p>
        </p:txBody>
      </p:sp>
      <p:sp>
        <p:nvSpPr>
          <p:cNvPr id="51203" name="Rectangle 3"/>
          <p:cNvSpPr>
            <a:spLocks noGrp="1" noChangeArrowheads="1"/>
          </p:cNvSpPr>
          <p:nvPr>
            <p:ph type="body" idx="1"/>
          </p:nvPr>
        </p:nvSpPr>
        <p:spPr bwMode="auto">
          <a:xfrm>
            <a:off x="1154113" y="2147888"/>
            <a:ext cx="7313612"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t>Document, document, document…</a:t>
            </a:r>
          </a:p>
          <a:p>
            <a:pPr eaLnBrk="1" hangingPunct="1">
              <a:lnSpc>
                <a:spcPct val="90000"/>
              </a:lnSpc>
            </a:pPr>
            <a:r>
              <a:rPr lang="en-US" smtClean="0"/>
              <a:t>Provide training</a:t>
            </a:r>
          </a:p>
          <a:p>
            <a:pPr eaLnBrk="1" hangingPunct="1">
              <a:lnSpc>
                <a:spcPct val="90000"/>
              </a:lnSpc>
            </a:pPr>
            <a:r>
              <a:rPr lang="en-US" smtClean="0"/>
              <a:t>Communicate and collaborate with Test Coordinator</a:t>
            </a:r>
          </a:p>
          <a:p>
            <a:pPr eaLnBrk="1" hangingPunct="1">
              <a:lnSpc>
                <a:spcPct val="90000"/>
              </a:lnSpc>
            </a:pPr>
            <a:r>
              <a:rPr lang="en-US" smtClean="0"/>
              <a:t>Map out the logistics</a:t>
            </a:r>
          </a:p>
          <a:p>
            <a:pPr eaLnBrk="1" hangingPunct="1">
              <a:lnSpc>
                <a:spcPct val="90000"/>
              </a:lnSpc>
            </a:pPr>
            <a:r>
              <a:rPr lang="en-US" smtClean="0"/>
              <a:t>Prepare for the implementation of accommodations prior to, during, and after the assessment</a:t>
            </a:r>
          </a:p>
        </p:txBody>
      </p:sp>
      <p:sp>
        <p:nvSpPr>
          <p:cNvPr id="7" name="Slide Number Placeholder 6"/>
          <p:cNvSpPr>
            <a:spLocks noGrp="1"/>
          </p:cNvSpPr>
          <p:nvPr>
            <p:ph type="sldNum" sz="quarter" idx="10"/>
          </p:nvPr>
        </p:nvSpPr>
        <p:spPr/>
        <p:txBody>
          <a:bodyPr/>
          <a:lstStyle/>
          <a:p>
            <a:pPr>
              <a:defRPr/>
            </a:pPr>
            <a:fld id="{FD4E3314-A018-4EE3-96A0-F74EBEE63E6E}"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title"/>
          </p:nvPr>
        </p:nvSpPr>
        <p:spPr>
          <a:xfrm>
            <a:off x="623888" y="1038225"/>
            <a:ext cx="7772400" cy="1143000"/>
          </a:xfrm>
        </p:spPr>
        <p:txBody>
          <a:bodyPr/>
          <a:lstStyle/>
          <a:p>
            <a:pPr eaLnBrk="1" hangingPunct="1"/>
            <a:r>
              <a:rPr lang="en-US" smtClean="0"/>
              <a:t>Prior to Assessment</a:t>
            </a:r>
          </a:p>
        </p:txBody>
      </p:sp>
      <p:sp>
        <p:nvSpPr>
          <p:cNvPr id="52227" name="Rectangle 8"/>
          <p:cNvSpPr>
            <a:spLocks noGrp="1" noChangeArrowheads="1"/>
          </p:cNvSpPr>
          <p:nvPr>
            <p:ph type="body" idx="1"/>
          </p:nvPr>
        </p:nvSpPr>
        <p:spPr bwMode="auto">
          <a:xfrm>
            <a:off x="1052513" y="2136775"/>
            <a:ext cx="7313612"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Know the accommodations to be provided</a:t>
            </a:r>
          </a:p>
          <a:p>
            <a:pPr eaLnBrk="1" hangingPunct="1"/>
            <a:r>
              <a:rPr lang="en-US" smtClean="0"/>
              <a:t>Know how to administer them</a:t>
            </a:r>
          </a:p>
          <a:p>
            <a:pPr eaLnBrk="1" hangingPunct="1"/>
            <a:r>
              <a:rPr lang="en-US" smtClean="0"/>
              <a:t>Know where extended-time and read-aloud will take place</a:t>
            </a:r>
          </a:p>
          <a:p>
            <a:pPr eaLnBrk="1" hangingPunct="1"/>
            <a:r>
              <a:rPr lang="en-US" smtClean="0"/>
              <a:t>Use accommodation forms/databases to monitor implementation. </a:t>
            </a:r>
          </a:p>
          <a:p>
            <a:pPr eaLnBrk="1" hangingPunct="1"/>
            <a:endParaRPr lang="en-US" smtClean="0"/>
          </a:p>
        </p:txBody>
      </p:sp>
      <p:sp>
        <p:nvSpPr>
          <p:cNvPr id="7" name="Slide Number Placeholder 6"/>
          <p:cNvSpPr>
            <a:spLocks noGrp="1"/>
          </p:cNvSpPr>
          <p:nvPr>
            <p:ph type="sldNum" sz="quarter" idx="10"/>
          </p:nvPr>
        </p:nvSpPr>
        <p:spPr/>
        <p:txBody>
          <a:bodyPr/>
          <a:lstStyle/>
          <a:p>
            <a:pPr>
              <a:defRPr/>
            </a:pPr>
            <a:fld id="{F94E1D60-CD27-474F-A318-C8EC25A0C64D}" type="slidenum">
              <a:rPr lang="en-US"/>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623888" y="1038225"/>
            <a:ext cx="7772400" cy="1143000"/>
          </a:xfrm>
        </p:spPr>
        <p:txBody>
          <a:bodyPr/>
          <a:lstStyle/>
          <a:p>
            <a:pPr eaLnBrk="1" hangingPunct="1"/>
            <a:r>
              <a:rPr lang="en-US" smtClean="0"/>
              <a:t>During the Assessment: Ensure Standardization</a:t>
            </a:r>
          </a:p>
        </p:txBody>
      </p:sp>
      <p:sp>
        <p:nvSpPr>
          <p:cNvPr id="53251" name="Rectangle 6"/>
          <p:cNvSpPr>
            <a:spLocks noGrp="1" noChangeArrowheads="1"/>
          </p:cNvSpPr>
          <p:nvPr>
            <p:ph type="body" idx="1"/>
          </p:nvPr>
        </p:nvSpPr>
        <p:spPr bwMode="auto">
          <a:xfrm>
            <a:off x="847725" y="2233613"/>
            <a:ext cx="7313613" cy="44211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Standardization: The adherence of uniform administration procedures and conditions during an assessment</a:t>
            </a:r>
          </a:p>
          <a:p>
            <a:pPr eaLnBrk="1" hangingPunct="1"/>
            <a:r>
              <a:rPr lang="en-US" sz="2800" smtClean="0"/>
              <a:t>Strict adherence to guidelines helps to ensure that test results reflect individual student learning</a:t>
            </a:r>
          </a:p>
          <a:p>
            <a:pPr eaLnBrk="1" hangingPunct="1"/>
            <a:r>
              <a:rPr lang="en-US" sz="2800" smtClean="0"/>
              <a:t>The objective of providing assessment accommodations is to make fair comparisons with other students taking the test</a:t>
            </a:r>
          </a:p>
        </p:txBody>
      </p:sp>
      <p:sp>
        <p:nvSpPr>
          <p:cNvPr id="7" name="Slide Number Placeholder 6"/>
          <p:cNvSpPr>
            <a:spLocks noGrp="1"/>
          </p:cNvSpPr>
          <p:nvPr>
            <p:ph type="sldNum" sz="quarter" idx="10"/>
          </p:nvPr>
        </p:nvSpPr>
        <p:spPr/>
        <p:txBody>
          <a:bodyPr/>
          <a:lstStyle/>
          <a:p>
            <a:pPr>
              <a:defRPr/>
            </a:pPr>
            <a:fld id="{778CE8CF-4A2C-45E5-A2D8-D56053B757AE}" type="slidenum">
              <a:rPr lang="en-US"/>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a:xfrm>
            <a:off x="623888" y="1038225"/>
            <a:ext cx="7772400" cy="1143000"/>
          </a:xfrm>
        </p:spPr>
        <p:txBody>
          <a:bodyPr/>
          <a:lstStyle/>
          <a:p>
            <a:pPr eaLnBrk="1" hangingPunct="1"/>
            <a:r>
              <a:rPr lang="en-US" smtClean="0"/>
              <a:t>During the Assessment: Practice Ethical Testing	</a:t>
            </a:r>
          </a:p>
        </p:txBody>
      </p:sp>
      <p:sp>
        <p:nvSpPr>
          <p:cNvPr id="54275" name="Rectangle 6"/>
          <p:cNvSpPr>
            <a:spLocks noGrp="1" noChangeArrowheads="1"/>
          </p:cNvSpPr>
          <p:nvPr>
            <p:ph type="body" idx="1"/>
          </p:nvPr>
        </p:nvSpPr>
        <p:spPr bwMode="auto">
          <a:xfrm>
            <a:off x="398463" y="2332038"/>
            <a:ext cx="8229600" cy="4025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t>Unethical testing practices are inappropriate interactions between test administrators and students taking tests</a:t>
            </a:r>
          </a:p>
          <a:p>
            <a:pPr lvl="1" eaLnBrk="1" hangingPunct="1">
              <a:lnSpc>
                <a:spcPct val="90000"/>
              </a:lnSpc>
            </a:pPr>
            <a:r>
              <a:rPr lang="en-US" sz="3200" smtClean="0"/>
              <a:t>Coaching student during tests</a:t>
            </a:r>
          </a:p>
          <a:p>
            <a:pPr lvl="1" eaLnBrk="1" hangingPunct="1">
              <a:lnSpc>
                <a:spcPct val="90000"/>
              </a:lnSpc>
            </a:pPr>
            <a:r>
              <a:rPr lang="en-US" sz="3200" smtClean="0"/>
              <a:t>Editing student responses</a:t>
            </a:r>
          </a:p>
          <a:p>
            <a:pPr lvl="1" eaLnBrk="1" hangingPunct="1">
              <a:lnSpc>
                <a:spcPct val="90000"/>
              </a:lnSpc>
            </a:pPr>
            <a:r>
              <a:rPr lang="en-US" sz="3200" smtClean="0"/>
              <a:t>Giving clues in any way</a:t>
            </a:r>
          </a:p>
          <a:p>
            <a:pPr lvl="1" eaLnBrk="1" hangingPunct="1">
              <a:lnSpc>
                <a:spcPct val="90000"/>
              </a:lnSpc>
            </a:pPr>
            <a:r>
              <a:rPr lang="en-US" sz="3200" smtClean="0"/>
              <a:t>Changing the content by paraphrasing or offering additional information</a:t>
            </a:r>
          </a:p>
        </p:txBody>
      </p:sp>
      <p:sp>
        <p:nvSpPr>
          <p:cNvPr id="7" name="Slide Number Placeholder 6"/>
          <p:cNvSpPr>
            <a:spLocks noGrp="1"/>
          </p:cNvSpPr>
          <p:nvPr>
            <p:ph type="sldNum" sz="quarter" idx="10"/>
          </p:nvPr>
        </p:nvSpPr>
        <p:spPr/>
        <p:txBody>
          <a:bodyPr/>
          <a:lstStyle/>
          <a:p>
            <a:pPr>
              <a:defRPr/>
            </a:pPr>
            <a:fld id="{C9948FEC-BC96-4CA4-8326-301005A89560}" type="slidenum">
              <a:rPr lang="en-US"/>
              <a:pPr>
                <a:defRPr/>
              </a:pPr>
              <a:t>26</a:t>
            </a:fld>
            <a:endParaRPr lang="en-US"/>
          </a:p>
        </p:txBody>
      </p:sp>
      <p:pic>
        <p:nvPicPr>
          <p:cNvPr id="54277"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148388" y="3422650"/>
            <a:ext cx="2419350" cy="197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a:xfrm>
            <a:off x="623888" y="1038225"/>
            <a:ext cx="7772400" cy="1143000"/>
          </a:xfrm>
        </p:spPr>
        <p:txBody>
          <a:bodyPr/>
          <a:lstStyle/>
          <a:p>
            <a:pPr eaLnBrk="1" hangingPunct="1"/>
            <a:r>
              <a:rPr lang="en-US" smtClean="0"/>
              <a:t>During the Assessment: Ensure Test Security</a:t>
            </a:r>
            <a:r>
              <a:rPr lang="en-US" sz="3200" smtClean="0"/>
              <a:t> </a:t>
            </a:r>
          </a:p>
        </p:txBody>
      </p:sp>
      <p:sp>
        <p:nvSpPr>
          <p:cNvPr id="55299" name="Rectangle 6"/>
          <p:cNvSpPr>
            <a:spLocks noGrp="1" noChangeArrowheads="1"/>
          </p:cNvSpPr>
          <p:nvPr>
            <p:ph type="body" idx="1"/>
          </p:nvPr>
        </p:nvSpPr>
        <p:spPr bwMode="auto">
          <a:xfrm>
            <a:off x="355600" y="2528888"/>
            <a:ext cx="8229600" cy="3479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Ensure the confidentiality of test questions and answers</a:t>
            </a:r>
          </a:p>
          <a:p>
            <a:pPr eaLnBrk="1" hangingPunct="1"/>
            <a:r>
              <a:rPr lang="en-US" smtClean="0"/>
              <a:t>Maintain test integrity and validity</a:t>
            </a:r>
          </a:p>
          <a:p>
            <a:pPr eaLnBrk="1" hangingPunct="1"/>
            <a:r>
              <a:rPr lang="en-US" smtClean="0"/>
              <a:t>This becomes an issue when accessible test formats are used or when someone other than the student is allowed to see the test</a:t>
            </a:r>
          </a:p>
        </p:txBody>
      </p:sp>
      <p:sp>
        <p:nvSpPr>
          <p:cNvPr id="7" name="Slide Number Placeholder 6"/>
          <p:cNvSpPr>
            <a:spLocks noGrp="1"/>
          </p:cNvSpPr>
          <p:nvPr>
            <p:ph type="sldNum" sz="quarter" idx="10"/>
          </p:nvPr>
        </p:nvSpPr>
        <p:spPr/>
        <p:txBody>
          <a:bodyPr/>
          <a:lstStyle/>
          <a:p>
            <a:pPr>
              <a:defRPr/>
            </a:pPr>
            <a:fld id="{494901B9-C55D-4CB1-AB06-567534B8BD42}" type="slidenum">
              <a:rPr lang="en-US"/>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23888" y="1038225"/>
            <a:ext cx="7772400" cy="1143000"/>
          </a:xfrm>
        </p:spPr>
        <p:txBody>
          <a:bodyPr/>
          <a:lstStyle/>
          <a:p>
            <a:pPr eaLnBrk="1" hangingPunct="1"/>
            <a:r>
              <a:rPr lang="en-US" smtClean="0"/>
              <a:t>After the Assessment </a:t>
            </a:r>
          </a:p>
        </p:txBody>
      </p:sp>
      <p:sp>
        <p:nvSpPr>
          <p:cNvPr id="56323" name="Rectangle 3"/>
          <p:cNvSpPr>
            <a:spLocks noGrp="1" noChangeArrowheads="1"/>
          </p:cNvSpPr>
          <p:nvPr>
            <p:ph type="body" idx="1"/>
          </p:nvPr>
        </p:nvSpPr>
        <p:spPr bwMode="auto">
          <a:xfrm>
            <a:off x="355600" y="2122488"/>
            <a:ext cx="8229600" cy="4205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Complete Bubble Sheet</a:t>
            </a:r>
          </a:p>
          <a:p>
            <a:pPr eaLnBrk="1" hangingPunct="1"/>
            <a:r>
              <a:rPr lang="en-US" smtClean="0"/>
              <a:t>Permanently delete files</a:t>
            </a:r>
          </a:p>
          <a:p>
            <a:pPr eaLnBrk="1" hangingPunct="1"/>
            <a:r>
              <a:rPr lang="en-US" smtClean="0"/>
              <a:t>Return ALL material</a:t>
            </a:r>
          </a:p>
          <a:p>
            <a:pPr lvl="1" eaLnBrk="1" hangingPunct="1"/>
            <a:r>
              <a:rPr lang="en-US" smtClean="0"/>
              <a:t>Student booklets</a:t>
            </a:r>
          </a:p>
          <a:p>
            <a:pPr lvl="1" eaLnBrk="1" hangingPunct="1"/>
            <a:r>
              <a:rPr lang="en-US" smtClean="0"/>
              <a:t>Alternate test versions</a:t>
            </a:r>
          </a:p>
          <a:p>
            <a:pPr lvl="1" eaLnBrk="1" hangingPunct="1"/>
            <a:r>
              <a:rPr lang="en-US" smtClean="0"/>
              <a:t>Original student work</a:t>
            </a:r>
          </a:p>
          <a:p>
            <a:pPr lvl="1" eaLnBrk="1" hangingPunct="1"/>
            <a:r>
              <a:rPr lang="en-US" smtClean="0"/>
              <a:t>Scratch paper</a:t>
            </a:r>
          </a:p>
        </p:txBody>
      </p:sp>
      <p:sp>
        <p:nvSpPr>
          <p:cNvPr id="7" name="Slide Number Placeholder 6"/>
          <p:cNvSpPr>
            <a:spLocks noGrp="1"/>
          </p:cNvSpPr>
          <p:nvPr>
            <p:ph type="sldNum" sz="quarter" idx="10"/>
          </p:nvPr>
        </p:nvSpPr>
        <p:spPr/>
        <p:txBody>
          <a:bodyPr/>
          <a:lstStyle/>
          <a:p>
            <a:pPr>
              <a:defRPr/>
            </a:pPr>
            <a:fld id="{136BB6F0-DC2A-4C0A-AAFE-A7B1A0AB6CB6}"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cstate="print"/>
          <a:srcRect/>
          <a:stretch>
            <a:fillRect/>
          </a:stretch>
        </p:blipFill>
        <p:spPr bwMode="auto">
          <a:xfrm>
            <a:off x="519113" y="896938"/>
            <a:ext cx="7862887" cy="5961062"/>
          </a:xfrm>
          <a:prstGeom prst="rect">
            <a:avLst/>
          </a:prstGeom>
          <a:noFill/>
          <a:ln w="9525">
            <a:noFill/>
            <a:miter lim="800000"/>
            <a:headEnd/>
            <a:tailEnd/>
          </a:ln>
        </p:spPr>
      </p:pic>
      <p:sp>
        <p:nvSpPr>
          <p:cNvPr id="515075" name="Line 3"/>
          <p:cNvSpPr>
            <a:spLocks noChangeShapeType="1"/>
          </p:cNvSpPr>
          <p:nvPr/>
        </p:nvSpPr>
        <p:spPr bwMode="auto">
          <a:xfrm>
            <a:off x="1171575" y="877888"/>
            <a:ext cx="838200" cy="457200"/>
          </a:xfrm>
          <a:prstGeom prst="line">
            <a:avLst/>
          </a:prstGeom>
          <a:noFill/>
          <a:ln w="63500">
            <a:solidFill>
              <a:srgbClr val="FF0000"/>
            </a:solidFill>
            <a:round/>
            <a:headEnd/>
            <a:tailEnd type="triangle" w="lg" len="lg"/>
          </a:ln>
        </p:spPr>
        <p:txBody>
          <a:bodyPr/>
          <a:lstStyle/>
          <a:p>
            <a:endParaRPr lang="en-US"/>
          </a:p>
        </p:txBody>
      </p:sp>
      <p:sp>
        <p:nvSpPr>
          <p:cNvPr id="515076" name="Line 4"/>
          <p:cNvSpPr>
            <a:spLocks noChangeShapeType="1"/>
          </p:cNvSpPr>
          <p:nvPr/>
        </p:nvSpPr>
        <p:spPr bwMode="auto">
          <a:xfrm>
            <a:off x="569913" y="795338"/>
            <a:ext cx="838200" cy="457200"/>
          </a:xfrm>
          <a:prstGeom prst="line">
            <a:avLst/>
          </a:prstGeom>
          <a:noFill/>
          <a:ln w="63500">
            <a:solidFill>
              <a:srgbClr val="FF0000"/>
            </a:solidFill>
            <a:round/>
            <a:headEnd/>
            <a:tailEnd type="triangle" w="lg" len="lg"/>
          </a:ln>
        </p:spPr>
        <p:txBody>
          <a:bodyPr/>
          <a:lstStyle/>
          <a:p>
            <a:endParaRPr lang="en-US"/>
          </a:p>
        </p:txBody>
      </p:sp>
      <p:sp>
        <p:nvSpPr>
          <p:cNvPr id="2" name="Line 4"/>
          <p:cNvSpPr>
            <a:spLocks noChangeShapeType="1"/>
          </p:cNvSpPr>
          <p:nvPr/>
        </p:nvSpPr>
        <p:spPr bwMode="auto">
          <a:xfrm>
            <a:off x="527050" y="2782888"/>
            <a:ext cx="838200" cy="457200"/>
          </a:xfrm>
          <a:prstGeom prst="line">
            <a:avLst/>
          </a:prstGeom>
          <a:noFill/>
          <a:ln w="63500">
            <a:solidFill>
              <a:srgbClr val="FF0000"/>
            </a:solidFill>
            <a:round/>
            <a:headEnd/>
            <a:tailEnd type="triangle" w="lg" len="lg"/>
          </a:ln>
        </p:spPr>
        <p:txBody>
          <a:bodyPr/>
          <a:lstStyle/>
          <a:p>
            <a:endParaRPr lang="en-US"/>
          </a:p>
        </p:txBody>
      </p:sp>
      <p:sp>
        <p:nvSpPr>
          <p:cNvPr id="3" name="Line 4"/>
          <p:cNvSpPr>
            <a:spLocks noChangeShapeType="1"/>
          </p:cNvSpPr>
          <p:nvPr/>
        </p:nvSpPr>
        <p:spPr bwMode="auto">
          <a:xfrm>
            <a:off x="5737225" y="490538"/>
            <a:ext cx="838200" cy="457200"/>
          </a:xfrm>
          <a:prstGeom prst="line">
            <a:avLst/>
          </a:prstGeom>
          <a:noFill/>
          <a:ln w="63500">
            <a:solidFill>
              <a:srgbClr val="FF0000"/>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15075"/>
                                        </p:tgtEl>
                                        <p:attrNameLst>
                                          <p:attrName>style.visibility</p:attrName>
                                        </p:attrNameLst>
                                      </p:cBhvr>
                                      <p:to>
                                        <p:strVal val="visible"/>
                                      </p:to>
                                    </p:set>
                                    <p:anim calcmode="lin" valueType="num">
                                      <p:cBhvr additive="base">
                                        <p:cTn id="13" dur="500" fill="hold"/>
                                        <p:tgtEl>
                                          <p:spTgt spid="515075"/>
                                        </p:tgtEl>
                                        <p:attrNameLst>
                                          <p:attrName>ppt_x</p:attrName>
                                        </p:attrNameLst>
                                      </p:cBhvr>
                                      <p:tavLst>
                                        <p:tav tm="0">
                                          <p:val>
                                            <p:strVal val="0-#ppt_w/2"/>
                                          </p:val>
                                        </p:tav>
                                        <p:tav tm="100000">
                                          <p:val>
                                            <p:strVal val="#ppt_x"/>
                                          </p:val>
                                        </p:tav>
                                      </p:tavLst>
                                    </p:anim>
                                    <p:anim calcmode="lin" valueType="num">
                                      <p:cBhvr additive="base">
                                        <p:cTn id="14" dur="500" fill="hold"/>
                                        <p:tgtEl>
                                          <p:spTgt spid="51507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15076"/>
                                        </p:tgtEl>
                                        <p:attrNameLst>
                                          <p:attrName>style.visibility</p:attrName>
                                        </p:attrNameLst>
                                      </p:cBhvr>
                                      <p:to>
                                        <p:strVal val="visible"/>
                                      </p:to>
                                    </p:set>
                                    <p:anim calcmode="lin" valueType="num">
                                      <p:cBhvr additive="base">
                                        <p:cTn id="19" dur="500" fill="hold"/>
                                        <p:tgtEl>
                                          <p:spTgt spid="515076"/>
                                        </p:tgtEl>
                                        <p:attrNameLst>
                                          <p:attrName>ppt_x</p:attrName>
                                        </p:attrNameLst>
                                      </p:cBhvr>
                                      <p:tavLst>
                                        <p:tav tm="0">
                                          <p:val>
                                            <p:strVal val="0-#ppt_w/2"/>
                                          </p:val>
                                        </p:tav>
                                        <p:tav tm="100000">
                                          <p:val>
                                            <p:strVal val="#ppt_x"/>
                                          </p:val>
                                        </p:tav>
                                      </p:tavLst>
                                    </p:anim>
                                    <p:anim calcmode="lin" valueType="num">
                                      <p:cBhvr additive="base">
                                        <p:cTn id="20" dur="500" fill="hold"/>
                                        <p:tgtEl>
                                          <p:spTgt spid="51507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animBg="1"/>
      <p:bldP spid="515076"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550863" y="979488"/>
            <a:ext cx="7772400" cy="1143000"/>
          </a:xfrm>
        </p:spPr>
        <p:txBody>
          <a:bodyPr/>
          <a:lstStyle/>
          <a:p>
            <a:pPr eaLnBrk="1" hangingPunct="1"/>
            <a:r>
              <a:rPr lang="en-US" smtClean="0"/>
              <a:t>Student Participation in Assessments</a:t>
            </a:r>
          </a:p>
        </p:txBody>
      </p:sp>
      <p:sp>
        <p:nvSpPr>
          <p:cNvPr id="30723" name="Rectangle 6"/>
          <p:cNvSpPr>
            <a:spLocks noGrp="1" noChangeArrowheads="1"/>
          </p:cNvSpPr>
          <p:nvPr>
            <p:ph idx="1"/>
          </p:nvPr>
        </p:nvSpPr>
        <p:spPr bwMode="auto">
          <a:xfrm>
            <a:off x="530225" y="2332038"/>
            <a:ext cx="82296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t>The participation of students with disabilities in assessments is assured by the following federal and state laws:</a:t>
            </a:r>
          </a:p>
          <a:p>
            <a:pPr lvl="1" eaLnBrk="1" hangingPunct="1">
              <a:lnSpc>
                <a:spcPct val="90000"/>
              </a:lnSpc>
            </a:pPr>
            <a:r>
              <a:rPr lang="en-US" smtClean="0"/>
              <a:t>Individuals with Disabilities Education Improvement Act of 2004 (IDEA)</a:t>
            </a:r>
          </a:p>
          <a:p>
            <a:pPr lvl="1" eaLnBrk="1" hangingPunct="1">
              <a:lnSpc>
                <a:spcPct val="90000"/>
              </a:lnSpc>
            </a:pPr>
            <a:r>
              <a:rPr lang="en-US" smtClean="0"/>
              <a:t>No Child Left Behind of 2001 (NCLB)</a:t>
            </a:r>
          </a:p>
          <a:p>
            <a:pPr lvl="1" eaLnBrk="1" hangingPunct="1">
              <a:lnSpc>
                <a:spcPct val="90000"/>
              </a:lnSpc>
            </a:pPr>
            <a:r>
              <a:rPr lang="en-US" smtClean="0"/>
              <a:t>Chapters 14 &amp; 4 of the State Board of Education Regulations, Title 22, Education. (Pa Code </a:t>
            </a:r>
            <a:r>
              <a:rPr lang="en-US" smtClean="0">
                <a:cs typeface="Arial" pitchFamily="34" charset="0"/>
              </a:rPr>
              <a:t>14.102 &amp; 4.51)</a:t>
            </a:r>
          </a:p>
          <a:p>
            <a:pPr lvl="1" eaLnBrk="1" hangingPunct="1">
              <a:lnSpc>
                <a:spcPct val="90000"/>
              </a:lnSpc>
              <a:buFont typeface="Wingdings" pitchFamily="2" charset="2"/>
              <a:buNone/>
            </a:pPr>
            <a:endParaRPr lang="en-US" smtClean="0"/>
          </a:p>
        </p:txBody>
      </p:sp>
      <p:sp>
        <p:nvSpPr>
          <p:cNvPr id="4100" name="Slide Number Placeholder 5"/>
          <p:cNvSpPr>
            <a:spLocks noGrp="1"/>
          </p:cNvSpPr>
          <p:nvPr>
            <p:ph type="sldNum" sz="quarter" idx="10"/>
          </p:nvPr>
        </p:nvSpPr>
        <p:spPr>
          <a:xfrm>
            <a:off x="7010400" y="6248400"/>
            <a:ext cx="2133600" cy="457200"/>
          </a:xfrm>
        </p:spPr>
        <p:txBody>
          <a:bodyPr/>
          <a:lstStyle/>
          <a:p>
            <a:pPr>
              <a:defRPr/>
            </a:pPr>
            <a:fld id="{57E007F5-F38E-4B41-895C-491C36EB9C8E}" type="slidenum">
              <a:rPr lang="en-US"/>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550863" y="979488"/>
            <a:ext cx="7772400" cy="1143000"/>
          </a:xfrm>
        </p:spPr>
        <p:txBody>
          <a:bodyPr/>
          <a:lstStyle/>
          <a:p>
            <a:r>
              <a:rPr lang="en-US" sz="5400" b="1" i="1" smtClean="0"/>
              <a:t>Section Break</a:t>
            </a:r>
          </a:p>
        </p:txBody>
      </p:sp>
      <p:sp>
        <p:nvSpPr>
          <p:cNvPr id="58371" name="Content Placeholder 2"/>
          <p:cNvSpPr>
            <a:spLocks noGrp="1"/>
          </p:cNvSpPr>
          <p:nvPr>
            <p:ph idx="4294967295"/>
          </p:nvPr>
        </p:nvSpPr>
        <p:spPr bwMode="auto">
          <a:xfrm>
            <a:off x="457200" y="2079625"/>
            <a:ext cx="8229600" cy="4322763"/>
          </a:xfrm>
          <a:prstGeom prst="rect">
            <a:avLst/>
          </a:prstGeom>
          <a:solidFill>
            <a:srgbClr val="FFFFFF"/>
          </a:solidFill>
          <a:ln>
            <a:solidFill>
              <a:srgbClr val="000000"/>
            </a:solidFill>
            <a:miter lim="800000"/>
            <a:headEnd/>
            <a:tailEnd/>
          </a:ln>
        </p:spPr>
        <p:txBody>
          <a:bodyPr/>
          <a:lstStyle/>
          <a:p>
            <a:pPr>
              <a:buFontTx/>
              <a:buNone/>
            </a:pPr>
            <a:endParaRPr lang="en-US" sz="5400" b="1" smtClean="0"/>
          </a:p>
          <a:p>
            <a:pPr>
              <a:buFontTx/>
              <a:buNone/>
            </a:pPr>
            <a:endParaRPr lang="en-US" sz="5400" b="1" smtClean="0"/>
          </a:p>
          <a:p>
            <a:pPr>
              <a:buFontTx/>
              <a:buNone/>
            </a:pPr>
            <a:r>
              <a:rPr lang="en-US" sz="5400" b="1" smtClean="0"/>
              <a:t>Questions???</a:t>
            </a:r>
            <a:endParaRPr lang="en-US" sz="5400" smtClean="0"/>
          </a:p>
          <a:p>
            <a:pPr>
              <a:buFontTx/>
              <a:buNone/>
            </a:pPr>
            <a:endParaRPr lang="en-US" sz="5400" i="1" smtClean="0"/>
          </a:p>
          <a:p>
            <a:pPr>
              <a:buFontTx/>
              <a:buNone/>
            </a:pPr>
            <a:endParaRPr lang="en-US" sz="4800" smtClean="0"/>
          </a:p>
        </p:txBody>
      </p:sp>
      <p:pic>
        <p:nvPicPr>
          <p:cNvPr id="58372" name="Picture 3" descr="C:\Users\nrodgers\AppData\Local\Microsoft\Windows\Temporary Internet Files\Content.IE5\BVC9FKVN\MPj04395510000[1].jpg"/>
          <p:cNvPicPr>
            <a:picLocks noChangeAspect="1" noChangeArrowheads="1"/>
          </p:cNvPicPr>
          <p:nvPr/>
        </p:nvPicPr>
        <p:blipFill>
          <a:blip r:embed="rId3" cstate="print"/>
          <a:srcRect/>
          <a:stretch>
            <a:fillRect/>
          </a:stretch>
        </p:blipFill>
        <p:spPr bwMode="auto">
          <a:xfrm>
            <a:off x="5791200" y="2303463"/>
            <a:ext cx="2667000" cy="3995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23888" y="1038225"/>
            <a:ext cx="7772400" cy="1143000"/>
          </a:xfrm>
        </p:spPr>
        <p:txBody>
          <a:bodyPr/>
          <a:lstStyle/>
          <a:p>
            <a:r>
              <a:rPr lang="en-US" smtClean="0"/>
              <a:t>Student Characteristics</a:t>
            </a:r>
          </a:p>
        </p:txBody>
      </p:sp>
      <p:sp>
        <p:nvSpPr>
          <p:cNvPr id="59395" name="Rectangle 3"/>
          <p:cNvSpPr>
            <a:spLocks noGrp="1" noChangeArrowheads="1"/>
          </p:cNvSpPr>
          <p:nvPr>
            <p:ph type="body" idx="4294967295"/>
          </p:nvPr>
        </p:nvSpPr>
        <p:spPr bwMode="auto">
          <a:xfrm>
            <a:off x="327025" y="2006600"/>
            <a:ext cx="8229600" cy="3987800"/>
          </a:xfrm>
          <a:prstGeom prst="rect">
            <a:avLst/>
          </a:prstGeom>
          <a:noFill/>
          <a:ln>
            <a:miter lim="800000"/>
            <a:headEnd/>
            <a:tailEnd/>
          </a:ln>
        </p:spPr>
        <p:txBody>
          <a:bodyPr/>
          <a:lstStyle/>
          <a:p>
            <a:r>
              <a:rPr lang="en-US" smtClean="0"/>
              <a:t>Communication</a:t>
            </a:r>
          </a:p>
          <a:p>
            <a:pPr lvl="1"/>
            <a:r>
              <a:rPr lang="en-US" sz="3200" smtClean="0"/>
              <a:t>Oral</a:t>
            </a:r>
          </a:p>
          <a:p>
            <a:pPr lvl="1"/>
            <a:r>
              <a:rPr lang="en-US" sz="3200" smtClean="0"/>
              <a:t>Sign language</a:t>
            </a:r>
          </a:p>
          <a:p>
            <a:r>
              <a:rPr lang="en-US" smtClean="0"/>
              <a:t>Amplification</a:t>
            </a:r>
          </a:p>
          <a:p>
            <a:r>
              <a:rPr lang="en-US" smtClean="0"/>
              <a:t>Degree/configuration of hearing loss</a:t>
            </a:r>
          </a:p>
          <a:p>
            <a:r>
              <a:rPr lang="en-US" smtClean="0"/>
              <a:t>Impact upon education</a:t>
            </a:r>
          </a:p>
          <a:p>
            <a:endParaRPr lang="en-US"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2E3253D-A2F0-4BAA-A2E6-332FADF9CF43}" type="slidenum">
              <a:rPr lang="en-US" sz="1200">
                <a:solidFill>
                  <a:schemeClr val="tx1">
                    <a:tint val="75000"/>
                  </a:schemeClr>
                </a:solidFill>
                <a:latin typeface="+mn-lt"/>
              </a:rPr>
              <a:pPr algn="r" fontAlgn="auto">
                <a:spcBef>
                  <a:spcPts val="0"/>
                </a:spcBef>
                <a:spcAft>
                  <a:spcPts val="0"/>
                </a:spcAft>
                <a:defRPr/>
              </a:pPr>
              <a:t>31</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23888" y="1038225"/>
            <a:ext cx="7772400" cy="1143000"/>
          </a:xfrm>
        </p:spPr>
        <p:txBody>
          <a:bodyPr rtlCol="0">
            <a:normAutofit fontScale="90000"/>
          </a:bodyPr>
          <a:lstStyle/>
          <a:p>
            <a:pPr fontAlgn="auto">
              <a:spcAft>
                <a:spcPts val="0"/>
              </a:spcAft>
              <a:defRPr/>
            </a:pPr>
            <a:r>
              <a:rPr lang="en-US" smtClean="0"/>
              <a:t>Review of Auditory Accommodations</a:t>
            </a:r>
          </a:p>
        </p:txBody>
      </p:sp>
      <p:sp>
        <p:nvSpPr>
          <p:cNvPr id="60419" name="Rectangle 3"/>
          <p:cNvSpPr>
            <a:spLocks noGrp="1" noChangeArrowheads="1"/>
          </p:cNvSpPr>
          <p:nvPr>
            <p:ph type="body" idx="4294967295"/>
          </p:nvPr>
        </p:nvSpPr>
        <p:spPr bwMode="auto">
          <a:xfrm>
            <a:off x="355600" y="2528888"/>
            <a:ext cx="8229600" cy="3378200"/>
          </a:xfrm>
          <a:prstGeom prst="rect">
            <a:avLst/>
          </a:prstGeom>
          <a:noFill/>
          <a:ln>
            <a:miter lim="800000"/>
            <a:headEnd/>
            <a:tailEnd/>
          </a:ln>
        </p:spPr>
        <p:txBody>
          <a:bodyPr/>
          <a:lstStyle/>
          <a:p>
            <a:r>
              <a:rPr lang="en-US" smtClean="0"/>
              <a:t>Student Characteristics</a:t>
            </a:r>
          </a:p>
          <a:p>
            <a:pPr>
              <a:buFontTx/>
              <a:buNone/>
            </a:pPr>
            <a:endParaRPr lang="en-US" smtClean="0"/>
          </a:p>
          <a:p>
            <a:r>
              <a:rPr lang="en-US" smtClean="0"/>
              <a:t>Auditory Accommodations</a:t>
            </a:r>
          </a:p>
          <a:p>
            <a:pPr>
              <a:buFont typeface="Wingdings" pitchFamily="2" charset="2"/>
              <a:buNone/>
            </a:pPr>
            <a:endParaRPr lang="en-US" smtClean="0"/>
          </a:p>
          <a:p>
            <a:pPr>
              <a:buFont typeface="Wingdings" pitchFamily="2" charset="2"/>
              <a:buNone/>
            </a:pPr>
            <a:endParaRPr lang="en-US"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47E40D-595C-42A4-AEDE-56BD4BDA80B1}" type="slidenum">
              <a:rPr lang="en-US" sz="1200">
                <a:solidFill>
                  <a:schemeClr val="tx1">
                    <a:tint val="75000"/>
                  </a:schemeClr>
                </a:solidFill>
                <a:latin typeface="+mn-lt"/>
              </a:rPr>
              <a:pPr algn="r" fontAlgn="auto">
                <a:spcBef>
                  <a:spcPts val="0"/>
                </a:spcBef>
                <a:spcAft>
                  <a:spcPts val="0"/>
                </a:spcAft>
                <a:defRPr/>
              </a:pPr>
              <a:t>32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14338" y="1052513"/>
            <a:ext cx="8229600" cy="906462"/>
          </a:xfrm>
        </p:spPr>
        <p:txBody>
          <a:bodyPr/>
          <a:lstStyle/>
          <a:p>
            <a:r>
              <a:rPr lang="en-US" smtClean="0"/>
              <a:t>         Accommodations do NOT…</a:t>
            </a:r>
          </a:p>
        </p:txBody>
      </p:sp>
      <p:sp>
        <p:nvSpPr>
          <p:cNvPr id="61443" name="Content Placeholder 2"/>
          <p:cNvSpPr>
            <a:spLocks noGrp="1"/>
          </p:cNvSpPr>
          <p:nvPr>
            <p:ph idx="4294967295"/>
          </p:nvPr>
        </p:nvSpPr>
        <p:spPr bwMode="auto">
          <a:xfrm>
            <a:off x="347663" y="2147888"/>
            <a:ext cx="8229600" cy="4470400"/>
          </a:xfrm>
          <a:prstGeom prst="rect">
            <a:avLst/>
          </a:prstGeom>
          <a:noFill/>
          <a:ln>
            <a:miter lim="800000"/>
            <a:headEnd/>
            <a:tailEnd/>
          </a:ln>
        </p:spPr>
        <p:txBody>
          <a:bodyPr/>
          <a:lstStyle/>
          <a:p>
            <a:pPr>
              <a:lnSpc>
                <a:spcPct val="80000"/>
              </a:lnSpc>
            </a:pPr>
            <a:r>
              <a:rPr lang="en-US" smtClean="0"/>
              <a:t>Change, lower, or lessen learning, or reduce assessment expectations. </a:t>
            </a:r>
          </a:p>
          <a:p>
            <a:pPr lvl="1">
              <a:lnSpc>
                <a:spcPct val="80000"/>
              </a:lnSpc>
            </a:pPr>
            <a:r>
              <a:rPr lang="en-US" i="1" smtClean="0"/>
              <a:t>Example: Require a student to </a:t>
            </a:r>
            <a:r>
              <a:rPr lang="en-US" i="1" u="sng" smtClean="0"/>
              <a:t>learn less material</a:t>
            </a:r>
            <a:r>
              <a:rPr lang="en-US" i="1" smtClean="0"/>
              <a:t>.</a:t>
            </a:r>
          </a:p>
          <a:p>
            <a:pPr lvl="1">
              <a:lnSpc>
                <a:spcPct val="80000"/>
              </a:lnSpc>
            </a:pPr>
            <a:r>
              <a:rPr lang="en-US" i="1" smtClean="0"/>
              <a:t>Example: Revise assignments or tests to </a:t>
            </a:r>
            <a:r>
              <a:rPr lang="en-US" i="1" u="sng" smtClean="0"/>
              <a:t>make them easier</a:t>
            </a:r>
            <a:r>
              <a:rPr lang="en-US" i="1" smtClean="0"/>
              <a:t>. </a:t>
            </a:r>
          </a:p>
          <a:p>
            <a:pPr>
              <a:lnSpc>
                <a:spcPct val="80000"/>
              </a:lnSpc>
            </a:pPr>
            <a:r>
              <a:rPr lang="en-US" smtClean="0"/>
              <a:t>Result in implications that could adversely affect a student throughout his/her educational career.</a:t>
            </a:r>
          </a:p>
          <a:p>
            <a:pPr>
              <a:lnSpc>
                <a:spcPct val="80000"/>
              </a:lnSpc>
              <a:buFont typeface="Wingdings" pitchFamily="2" charset="2"/>
              <a:buNone/>
            </a:pPr>
            <a:r>
              <a:rPr lang="en-US" b="1" smtClean="0">
                <a:latin typeface="Kristen ITC" pitchFamily="66" charset="0"/>
              </a:rPr>
              <a:t>   CFU</a:t>
            </a:r>
            <a:r>
              <a:rPr lang="en-US" smtClean="0"/>
              <a:t>:  Reducing learning and lowering expectations are called ____________.</a:t>
            </a:r>
          </a:p>
          <a:p>
            <a:pPr>
              <a:lnSpc>
                <a:spcPct val="80000"/>
              </a:lnSpc>
              <a:buFont typeface="Wingdings" pitchFamily="2" charset="2"/>
              <a:buNone/>
            </a:pPr>
            <a:endParaRPr lang="en-US" smtClean="0"/>
          </a:p>
          <a:p>
            <a:pPr>
              <a:lnSpc>
                <a:spcPct val="90000"/>
              </a:lnSpc>
              <a:buFont typeface="Wingdings" pitchFamily="2" charset="2"/>
              <a:buNone/>
            </a:pPr>
            <a:endParaRPr lang="en-US" smtClean="0"/>
          </a:p>
        </p:txBody>
      </p:sp>
      <p:pic>
        <p:nvPicPr>
          <p:cNvPr id="61444" name="Picture 5" descr="j0424820[1]"/>
          <p:cNvPicPr>
            <a:picLocks noChangeAspect="1" noChangeArrowheads="1"/>
          </p:cNvPicPr>
          <p:nvPr/>
        </p:nvPicPr>
        <p:blipFill>
          <a:blip r:embed="rId3" cstate="print"/>
          <a:srcRect/>
          <a:stretch>
            <a:fillRect/>
          </a:stretch>
        </p:blipFill>
        <p:spPr bwMode="auto">
          <a:xfrm>
            <a:off x="203200" y="758825"/>
            <a:ext cx="1549400" cy="1371600"/>
          </a:xfrm>
          <a:prstGeom prst="rect">
            <a:avLst/>
          </a:prstGeom>
          <a:noFill/>
          <a:ln w="9525">
            <a:noFill/>
            <a:miter lim="800000"/>
            <a:headEnd/>
            <a:tailEnd/>
          </a:ln>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2F95EBC-7559-4E07-9934-07DF991E66D4}" type="slidenum">
              <a:rPr lang="en-US" sz="1200">
                <a:solidFill>
                  <a:schemeClr val="tx1">
                    <a:tint val="75000"/>
                  </a:schemeClr>
                </a:solidFill>
                <a:latin typeface="+mn-lt"/>
              </a:rPr>
              <a:pPr algn="r" fontAlgn="auto">
                <a:spcBef>
                  <a:spcPts val="0"/>
                </a:spcBef>
                <a:spcAft>
                  <a:spcPts val="0"/>
                </a:spcAft>
                <a:defRPr/>
              </a:pPr>
              <a:t>33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174625" y="973138"/>
            <a:ext cx="8751888" cy="1143000"/>
          </a:xfrm>
        </p:spPr>
        <p:txBody>
          <a:bodyPr/>
          <a:lstStyle/>
          <a:p>
            <a:pPr algn="r"/>
            <a:r>
              <a:rPr lang="en-US" smtClean="0"/>
              <a:t>Standard Allowable Accommodations</a:t>
            </a:r>
            <a:br>
              <a:rPr lang="en-US" smtClean="0"/>
            </a:br>
            <a:endParaRPr lang="en-US" sz="2400" smtClean="0"/>
          </a:p>
        </p:txBody>
      </p:sp>
      <p:sp>
        <p:nvSpPr>
          <p:cNvPr id="65539" name="Content Placeholder 2"/>
          <p:cNvSpPr>
            <a:spLocks noGrp="1"/>
          </p:cNvSpPr>
          <p:nvPr>
            <p:ph idx="4294967295"/>
          </p:nvPr>
        </p:nvSpPr>
        <p:spPr>
          <a:xfrm>
            <a:off x="747713" y="2266950"/>
            <a:ext cx="7313612" cy="3394075"/>
          </a:xfrm>
          <a:prstGeom prst="rect">
            <a:avLst/>
          </a:prstGeom>
        </p:spPr>
        <p:txBody>
          <a:bodyPr>
            <a:normAutofit fontScale="92500" lnSpcReduction="20000"/>
          </a:bodyPr>
          <a:lstStyle/>
          <a:p>
            <a:pPr fontAlgn="auto">
              <a:spcAft>
                <a:spcPts val="0"/>
              </a:spcAft>
              <a:defRPr/>
            </a:pPr>
            <a:r>
              <a:rPr lang="en-US" smtClean="0"/>
              <a:t>Sign language</a:t>
            </a:r>
          </a:p>
          <a:p>
            <a:pPr fontAlgn="auto">
              <a:spcAft>
                <a:spcPts val="0"/>
              </a:spcAft>
              <a:buFont typeface="Wingdings" pitchFamily="2" charset="2"/>
              <a:buNone/>
              <a:defRPr/>
            </a:pPr>
            <a:endParaRPr lang="en-US" smtClean="0"/>
          </a:p>
          <a:p>
            <a:pPr fontAlgn="auto">
              <a:spcAft>
                <a:spcPts val="0"/>
              </a:spcAft>
              <a:defRPr/>
            </a:pPr>
            <a:r>
              <a:rPr lang="en-US" smtClean="0"/>
              <a:t>Assistive listening devices</a:t>
            </a:r>
          </a:p>
          <a:p>
            <a:pPr fontAlgn="auto">
              <a:spcAft>
                <a:spcPts val="0"/>
              </a:spcAft>
              <a:defRPr/>
            </a:pPr>
            <a:endParaRPr lang="en-US" smtClean="0"/>
          </a:p>
          <a:p>
            <a:pPr fontAlgn="auto">
              <a:spcAft>
                <a:spcPts val="0"/>
              </a:spcAft>
              <a:defRPr/>
            </a:pPr>
            <a:r>
              <a:rPr lang="en-US" smtClean="0"/>
              <a:t>Hearing aids</a:t>
            </a:r>
          </a:p>
          <a:p>
            <a:pPr fontAlgn="auto">
              <a:spcAft>
                <a:spcPts val="0"/>
              </a:spcAft>
              <a:buFont typeface="Wingdings" pitchFamily="2" charset="2"/>
              <a:buNone/>
              <a:defRPr/>
            </a:pPr>
            <a:endParaRPr lang="en-US" smtClean="0"/>
          </a:p>
          <a:p>
            <a:pPr fontAlgn="auto">
              <a:spcAft>
                <a:spcPts val="0"/>
              </a:spcAft>
              <a:defRPr/>
            </a:pPr>
            <a:r>
              <a:rPr lang="en-US" smtClean="0"/>
              <a:t>Extended time </a:t>
            </a:r>
          </a:p>
        </p:txBody>
      </p:sp>
      <p:pic>
        <p:nvPicPr>
          <p:cNvPr id="62468" name="Picture 3" descr="ASLlearn.gif"/>
          <p:cNvPicPr>
            <a:picLocks noChangeAspect="1"/>
          </p:cNvPicPr>
          <p:nvPr/>
        </p:nvPicPr>
        <p:blipFill>
          <a:blip r:embed="rId3" cstate="print"/>
          <a:srcRect/>
          <a:stretch>
            <a:fillRect/>
          </a:stretch>
        </p:blipFill>
        <p:spPr bwMode="auto">
          <a:xfrm>
            <a:off x="5497513" y="1960563"/>
            <a:ext cx="1182687" cy="1489075"/>
          </a:xfrm>
          <a:prstGeom prst="rect">
            <a:avLst/>
          </a:prstGeom>
          <a:noFill/>
          <a:ln w="9525">
            <a:noFill/>
            <a:miter lim="800000"/>
            <a:headEnd/>
            <a:tailEnd/>
          </a:ln>
        </p:spPr>
      </p:pic>
      <p:pic>
        <p:nvPicPr>
          <p:cNvPr id="62469" name="Picture 5" descr="FM.jpg"/>
          <p:cNvPicPr>
            <a:picLocks noChangeAspect="1"/>
          </p:cNvPicPr>
          <p:nvPr/>
        </p:nvPicPr>
        <p:blipFill>
          <a:blip r:embed="rId4" cstate="print"/>
          <a:srcRect/>
          <a:stretch>
            <a:fillRect/>
          </a:stretch>
        </p:blipFill>
        <p:spPr bwMode="auto">
          <a:xfrm>
            <a:off x="6305550" y="3686175"/>
            <a:ext cx="1905000" cy="2209800"/>
          </a:xfrm>
          <a:prstGeom prst="rect">
            <a:avLst/>
          </a:prstGeom>
          <a:noFill/>
          <a:ln w="9525">
            <a:noFill/>
            <a:miter lim="800000"/>
            <a:headEnd/>
            <a:tailEnd/>
          </a:ln>
        </p:spPr>
      </p:pic>
      <p:pic>
        <p:nvPicPr>
          <p:cNvPr id="62470" name="Picture 2" descr="j0410929[1]"/>
          <p:cNvPicPr>
            <a:picLocks noChangeAspect="1" noChangeArrowheads="1"/>
          </p:cNvPicPr>
          <p:nvPr/>
        </p:nvPicPr>
        <p:blipFill>
          <a:blip r:embed="rId5" cstate="print"/>
          <a:srcRect/>
          <a:stretch>
            <a:fillRect/>
          </a:stretch>
        </p:blipFill>
        <p:spPr bwMode="auto">
          <a:xfrm>
            <a:off x="4987925" y="5537200"/>
            <a:ext cx="868363" cy="928688"/>
          </a:xfrm>
          <a:prstGeom prst="rect">
            <a:avLst/>
          </a:prstGeom>
          <a:noFill/>
          <a:ln w="9525">
            <a:noFill/>
            <a:miter lim="800000"/>
            <a:headEnd/>
            <a:tailEnd/>
          </a:ln>
        </p:spPr>
      </p:pic>
      <p:sp>
        <p:nvSpPr>
          <p:cNvPr id="10" name="Slide Number Placeholder 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065C7B4-CD2B-4D9B-BE7B-6FD79ECB1EC5}" type="slidenum">
              <a:rPr lang="en-US" sz="1200">
                <a:solidFill>
                  <a:schemeClr val="tx1">
                    <a:tint val="75000"/>
                  </a:schemeClr>
                </a:solidFill>
                <a:latin typeface="+mn-lt"/>
              </a:rPr>
              <a:pPr algn="r" fontAlgn="auto">
                <a:spcBef>
                  <a:spcPts val="0"/>
                </a:spcBef>
                <a:spcAft>
                  <a:spcPts val="0"/>
                </a:spcAft>
                <a:defRPr/>
              </a:pPr>
              <a:t>34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566738" y="1154113"/>
            <a:ext cx="7772400" cy="1143000"/>
          </a:xfrm>
        </p:spPr>
        <p:txBody>
          <a:bodyPr/>
          <a:lstStyle/>
          <a:p>
            <a:r>
              <a:rPr lang="en-US" smtClean="0"/>
              <a:t>Sign Language</a:t>
            </a:r>
          </a:p>
        </p:txBody>
      </p:sp>
      <p:sp>
        <p:nvSpPr>
          <p:cNvPr id="63491" name="Content Placeholder 2"/>
          <p:cNvSpPr>
            <a:spLocks noGrp="1"/>
          </p:cNvSpPr>
          <p:nvPr>
            <p:ph idx="4294967295"/>
          </p:nvPr>
        </p:nvSpPr>
        <p:spPr bwMode="auto">
          <a:xfrm>
            <a:off x="977900" y="2393950"/>
            <a:ext cx="7313613" cy="4114800"/>
          </a:xfrm>
          <a:prstGeom prst="rect">
            <a:avLst/>
          </a:prstGeom>
          <a:noFill/>
          <a:ln>
            <a:miter lim="800000"/>
            <a:headEnd/>
            <a:tailEnd/>
          </a:ln>
        </p:spPr>
        <p:txBody>
          <a:bodyPr/>
          <a:lstStyle/>
          <a:p>
            <a:r>
              <a:rPr lang="en-US" smtClean="0"/>
              <a:t>A sign language interpreter needs to translate accurately in the student’s preferred mode of communication.</a:t>
            </a:r>
          </a:p>
          <a:p>
            <a:r>
              <a:rPr lang="en-US" smtClean="0"/>
              <a:t>If the test is not administered one-on-one, no more than 5 students may be grouped together.</a:t>
            </a:r>
          </a:p>
          <a:p>
            <a:pPr lvl="1"/>
            <a:r>
              <a:rPr lang="en-US" smtClean="0"/>
              <a:t>All students in the group must be given the same test form number.</a:t>
            </a:r>
          </a:p>
        </p:txBody>
      </p:sp>
      <p:pic>
        <p:nvPicPr>
          <p:cNvPr id="63492" name="Picture 3" descr="ASLlearn.gif"/>
          <p:cNvPicPr>
            <a:picLocks noChangeAspect="1"/>
          </p:cNvPicPr>
          <p:nvPr/>
        </p:nvPicPr>
        <p:blipFill>
          <a:blip r:embed="rId3" cstate="print"/>
          <a:srcRect/>
          <a:stretch>
            <a:fillRect/>
          </a:stretch>
        </p:blipFill>
        <p:spPr bwMode="auto">
          <a:xfrm>
            <a:off x="6916738" y="1120775"/>
            <a:ext cx="922337" cy="1219200"/>
          </a:xfrm>
          <a:prstGeom prst="rect">
            <a:avLst/>
          </a:prstGeom>
          <a:noFill/>
          <a:ln w="9525">
            <a:noFill/>
            <a:miter lim="800000"/>
            <a:headEnd/>
            <a:tailEnd/>
          </a:ln>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2BC1A13-1E85-409F-84D7-9DB9AC6555DC}" type="slidenum">
              <a:rPr lang="en-US" sz="1200">
                <a:solidFill>
                  <a:schemeClr val="tx1">
                    <a:tint val="75000"/>
                  </a:schemeClr>
                </a:solidFill>
                <a:latin typeface="+mn-lt"/>
              </a:rPr>
              <a:pPr algn="r" fontAlgn="auto">
                <a:spcBef>
                  <a:spcPts val="0"/>
                </a:spcBef>
                <a:spcAft>
                  <a:spcPts val="0"/>
                </a:spcAft>
                <a:defRPr/>
              </a:pPr>
              <a:t>35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566738" y="950913"/>
            <a:ext cx="7772400" cy="1143000"/>
          </a:xfrm>
        </p:spPr>
        <p:txBody>
          <a:bodyPr/>
          <a:lstStyle/>
          <a:p>
            <a:r>
              <a:rPr lang="en-US" smtClean="0"/>
              <a:t>Sign Language</a:t>
            </a:r>
          </a:p>
        </p:txBody>
      </p:sp>
      <p:sp>
        <p:nvSpPr>
          <p:cNvPr id="67587" name="Content Placeholder 2"/>
          <p:cNvSpPr>
            <a:spLocks noGrp="1"/>
          </p:cNvSpPr>
          <p:nvPr>
            <p:ph idx="4294967295"/>
          </p:nvPr>
        </p:nvSpPr>
        <p:spPr>
          <a:xfrm>
            <a:off x="1006475" y="2074863"/>
            <a:ext cx="7313613" cy="4325937"/>
          </a:xfrm>
          <a:prstGeom prst="rect">
            <a:avLst/>
          </a:prstGeom>
        </p:spPr>
        <p:txBody>
          <a:bodyPr>
            <a:normAutofit lnSpcReduction="10000"/>
          </a:bodyPr>
          <a:lstStyle/>
          <a:p>
            <a:pPr fontAlgn="auto">
              <a:lnSpc>
                <a:spcPct val="90000"/>
              </a:lnSpc>
              <a:spcAft>
                <a:spcPts val="0"/>
              </a:spcAft>
              <a:defRPr/>
            </a:pPr>
            <a:r>
              <a:rPr lang="en-US" smtClean="0"/>
              <a:t>An interpreter may have access to the test form 3 days prior to administration.</a:t>
            </a:r>
          </a:p>
          <a:p>
            <a:pPr fontAlgn="auto">
              <a:lnSpc>
                <a:spcPct val="90000"/>
              </a:lnSpc>
              <a:spcAft>
                <a:spcPts val="0"/>
              </a:spcAft>
              <a:defRPr/>
            </a:pPr>
            <a:r>
              <a:rPr lang="en-US" smtClean="0"/>
              <a:t>An interpreter may only access the test in a secure setting. </a:t>
            </a:r>
          </a:p>
          <a:p>
            <a:pPr lvl="1" fontAlgn="auto">
              <a:lnSpc>
                <a:spcPct val="90000"/>
              </a:lnSpc>
              <a:spcAft>
                <a:spcPts val="0"/>
              </a:spcAft>
              <a:defRPr/>
            </a:pPr>
            <a:r>
              <a:rPr lang="en-US" sz="3200" smtClean="0"/>
              <a:t>The assessment and preparation notes may not leave the building.</a:t>
            </a:r>
          </a:p>
          <a:p>
            <a:pPr fontAlgn="auto">
              <a:lnSpc>
                <a:spcPct val="90000"/>
              </a:lnSpc>
              <a:spcAft>
                <a:spcPts val="0"/>
              </a:spcAft>
              <a:defRPr/>
            </a:pPr>
            <a:r>
              <a:rPr lang="en-US" smtClean="0"/>
              <a:t>An interpreter is required to sign a confidentiality agreement when viewing the test ahead of time.</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2ECD6A2-C7B4-4236-95F6-8C2906AC7C4C}" type="slidenum">
              <a:rPr lang="en-US" sz="1200">
                <a:solidFill>
                  <a:schemeClr val="tx1">
                    <a:tint val="75000"/>
                  </a:schemeClr>
                </a:solidFill>
                <a:latin typeface="+mn-lt"/>
              </a:rPr>
              <a:pPr algn="r" fontAlgn="auto">
                <a:spcBef>
                  <a:spcPts val="0"/>
                </a:spcBef>
                <a:spcAft>
                  <a:spcPts val="0"/>
                </a:spcAft>
                <a:defRPr/>
              </a:pPr>
              <a:t>36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536575" y="965200"/>
            <a:ext cx="7772400" cy="1143000"/>
          </a:xfrm>
        </p:spPr>
        <p:txBody>
          <a:bodyPr/>
          <a:lstStyle/>
          <a:p>
            <a:r>
              <a:rPr lang="en-US" smtClean="0"/>
              <a:t>Sign Language</a:t>
            </a:r>
          </a:p>
        </p:txBody>
      </p:sp>
      <p:sp>
        <p:nvSpPr>
          <p:cNvPr id="65539" name="Content Placeholder 2"/>
          <p:cNvSpPr>
            <a:spLocks noGrp="1"/>
          </p:cNvSpPr>
          <p:nvPr>
            <p:ph idx="4294967295"/>
          </p:nvPr>
        </p:nvSpPr>
        <p:spPr bwMode="auto">
          <a:xfrm>
            <a:off x="1022350" y="1971675"/>
            <a:ext cx="7313613" cy="4114800"/>
          </a:xfrm>
          <a:prstGeom prst="rect">
            <a:avLst/>
          </a:prstGeom>
          <a:noFill/>
          <a:ln>
            <a:miter lim="800000"/>
            <a:headEnd/>
            <a:tailEnd/>
          </a:ln>
        </p:spPr>
        <p:txBody>
          <a:bodyPr/>
          <a:lstStyle/>
          <a:p>
            <a:r>
              <a:rPr lang="en-US" smtClean="0"/>
              <a:t>The following sections of the PSSA are allowed to be signed</a:t>
            </a:r>
          </a:p>
          <a:p>
            <a:pPr lvl="1"/>
            <a:r>
              <a:rPr lang="en-US" sz="3200" smtClean="0"/>
              <a:t> Directions for all tests</a:t>
            </a:r>
          </a:p>
          <a:p>
            <a:pPr lvl="1"/>
            <a:r>
              <a:rPr lang="en-US" sz="3200" smtClean="0"/>
              <a:t> Math items/questions</a:t>
            </a:r>
          </a:p>
          <a:p>
            <a:pPr lvl="1"/>
            <a:r>
              <a:rPr lang="en-US" sz="3200" smtClean="0"/>
              <a:t> Writing prompts</a:t>
            </a:r>
          </a:p>
          <a:p>
            <a:pPr lvl="1"/>
            <a:r>
              <a:rPr lang="en-US" sz="3200" smtClean="0"/>
              <a:t> Science items/questions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229B95F-0E7C-4115-94F7-1D91B923691E}" type="slidenum">
              <a:rPr lang="en-US" sz="1200">
                <a:solidFill>
                  <a:schemeClr val="tx1">
                    <a:tint val="75000"/>
                  </a:schemeClr>
                </a:solidFill>
                <a:latin typeface="+mn-lt"/>
              </a:rPr>
              <a:pPr algn="r" fontAlgn="auto">
                <a:spcBef>
                  <a:spcPts val="0"/>
                </a:spcBef>
                <a:spcAft>
                  <a:spcPts val="0"/>
                </a:spcAft>
                <a:defRPr/>
              </a:pPr>
              <a:t>37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595313" y="1023938"/>
            <a:ext cx="7772400" cy="1143000"/>
          </a:xfrm>
        </p:spPr>
        <p:txBody>
          <a:bodyPr/>
          <a:lstStyle/>
          <a:p>
            <a:r>
              <a:rPr lang="en-US" smtClean="0"/>
              <a:t>Sign Language</a:t>
            </a:r>
          </a:p>
        </p:txBody>
      </p:sp>
      <p:sp>
        <p:nvSpPr>
          <p:cNvPr id="66563" name="Content Placeholder 2"/>
          <p:cNvSpPr>
            <a:spLocks noGrp="1"/>
          </p:cNvSpPr>
          <p:nvPr>
            <p:ph idx="4294967295"/>
          </p:nvPr>
        </p:nvSpPr>
        <p:spPr bwMode="auto">
          <a:xfrm>
            <a:off x="977900" y="2351088"/>
            <a:ext cx="7313613" cy="3454400"/>
          </a:xfrm>
          <a:prstGeom prst="rect">
            <a:avLst/>
          </a:prstGeom>
          <a:noFill/>
          <a:ln>
            <a:miter lim="800000"/>
            <a:headEnd/>
            <a:tailEnd/>
          </a:ln>
        </p:spPr>
        <p:txBody>
          <a:bodyPr/>
          <a:lstStyle/>
          <a:p>
            <a:r>
              <a:rPr lang="en-US" smtClean="0"/>
              <a:t>The following sections of the PSSA are </a:t>
            </a:r>
            <a:r>
              <a:rPr lang="en-US" b="1" smtClean="0"/>
              <a:t>NOT</a:t>
            </a:r>
            <a:r>
              <a:rPr lang="en-US" smtClean="0"/>
              <a:t> allowed to be signed</a:t>
            </a:r>
          </a:p>
          <a:p>
            <a:pPr lvl="1"/>
            <a:r>
              <a:rPr lang="en-US" sz="3200" smtClean="0"/>
              <a:t>Reading passages, multiple-choice questions and answer choices</a:t>
            </a:r>
          </a:p>
          <a:p>
            <a:pPr lvl="1"/>
            <a:r>
              <a:rPr lang="en-US" sz="3200" smtClean="0"/>
              <a:t>Writing multiple-choice passages, questions, and answer choices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27E53AA-5586-4C8C-A31D-97B25446914C}" type="slidenum">
              <a:rPr lang="en-US" sz="1200">
                <a:solidFill>
                  <a:schemeClr val="tx1">
                    <a:tint val="75000"/>
                  </a:schemeClr>
                </a:solidFill>
                <a:latin typeface="+mn-lt"/>
              </a:rPr>
              <a:pPr algn="r" fontAlgn="auto">
                <a:spcBef>
                  <a:spcPts val="0"/>
                </a:spcBef>
                <a:spcAft>
                  <a:spcPts val="0"/>
                </a:spcAft>
                <a:defRPr/>
              </a:pPr>
              <a:t>38</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93713" y="1008063"/>
            <a:ext cx="7772400" cy="1143000"/>
          </a:xfrm>
        </p:spPr>
        <p:txBody>
          <a:bodyPr/>
          <a:lstStyle/>
          <a:p>
            <a:r>
              <a:rPr lang="en-US" smtClean="0"/>
              <a:t>Sign Language Message Delivery </a:t>
            </a:r>
          </a:p>
        </p:txBody>
      </p:sp>
      <p:sp>
        <p:nvSpPr>
          <p:cNvPr id="67587" name="Content Placeholder 2"/>
          <p:cNvSpPr>
            <a:spLocks noGrp="1"/>
          </p:cNvSpPr>
          <p:nvPr>
            <p:ph idx="4294967295"/>
          </p:nvPr>
        </p:nvSpPr>
        <p:spPr bwMode="auto">
          <a:xfrm>
            <a:off x="876300" y="2103438"/>
            <a:ext cx="7313613" cy="4114800"/>
          </a:xfrm>
          <a:prstGeom prst="rect">
            <a:avLst/>
          </a:prstGeom>
          <a:noFill/>
          <a:ln>
            <a:miter lim="800000"/>
            <a:headEnd/>
            <a:tailEnd/>
          </a:ln>
        </p:spPr>
        <p:txBody>
          <a:bodyPr/>
          <a:lstStyle/>
          <a:p>
            <a:r>
              <a:rPr lang="en-US" smtClean="0"/>
              <a:t>All test items must be signed as they are written, except when doing so would reveal an answer to a test question.</a:t>
            </a:r>
          </a:p>
          <a:p>
            <a:r>
              <a:rPr lang="en-US" smtClean="0"/>
              <a:t>Interpreters may not paraphrase, clarify, elaborate, or provide assistance with the meanings of words, intents of test questions, or responses to test items.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E4C890B-0055-4358-86CA-6DF3CD2CEE7C}" type="slidenum">
              <a:rPr lang="en-US" sz="1200">
                <a:solidFill>
                  <a:schemeClr val="tx1">
                    <a:tint val="75000"/>
                  </a:schemeClr>
                </a:solidFill>
                <a:latin typeface="+mn-lt"/>
              </a:rPr>
              <a:pPr algn="r" fontAlgn="auto">
                <a:spcBef>
                  <a:spcPts val="0"/>
                </a:spcBef>
                <a:spcAft>
                  <a:spcPts val="0"/>
                </a:spcAft>
                <a:defRPr/>
              </a:pPr>
              <a:t>39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1938" y="892175"/>
            <a:ext cx="8882062" cy="1143000"/>
          </a:xfrm>
        </p:spPr>
        <p:txBody>
          <a:bodyPr/>
          <a:lstStyle/>
          <a:p>
            <a:pPr algn="l" eaLnBrk="1" hangingPunct="1"/>
            <a:r>
              <a:rPr lang="en-US" smtClean="0"/>
              <a:t>§ 300.160 Participation in assessments</a:t>
            </a:r>
          </a:p>
        </p:txBody>
      </p:sp>
      <p:sp>
        <p:nvSpPr>
          <p:cNvPr id="31747" name="Rectangle 3"/>
          <p:cNvSpPr>
            <a:spLocks noGrp="1" noChangeArrowheads="1"/>
          </p:cNvSpPr>
          <p:nvPr>
            <p:ph idx="1"/>
          </p:nvPr>
        </p:nvSpPr>
        <p:spPr bwMode="auto">
          <a:xfrm>
            <a:off x="203200" y="2020888"/>
            <a:ext cx="8455025"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US" smtClean="0"/>
              <a:t>b) </a:t>
            </a:r>
            <a:r>
              <a:rPr lang="en-US" b="1" i="1" smtClean="0"/>
              <a:t>Accommodation guidelines.</a:t>
            </a:r>
            <a:r>
              <a:rPr lang="en-US" i="1" smtClean="0"/>
              <a:t> </a:t>
            </a:r>
            <a:r>
              <a:rPr lang="en-US" smtClean="0"/>
              <a:t>(1) A State (or, in the case of a district-wide	assessment, an LEA) must develop guidelines for the provision of appropriate accommodations. (2) The State’s (or, in the case of a district-wide assessment, the LEA’s) guidelines must—</a:t>
            </a:r>
          </a:p>
          <a:p>
            <a:pPr eaLnBrk="1" hangingPunct="1">
              <a:lnSpc>
                <a:spcPct val="80000"/>
              </a:lnSpc>
              <a:buFont typeface="Wingdings" pitchFamily="2" charset="2"/>
              <a:buNone/>
            </a:pPr>
            <a:r>
              <a:rPr lang="en-US" smtClean="0"/>
              <a:t>	(i) Identify only those accommodations for each assessment that do not invalidate the score; and</a:t>
            </a:r>
          </a:p>
          <a:p>
            <a:pPr eaLnBrk="1" hangingPunct="1">
              <a:lnSpc>
                <a:spcPct val="80000"/>
              </a:lnSpc>
              <a:buFont typeface="Wingdings" pitchFamily="2" charset="2"/>
              <a:buNone/>
            </a:pPr>
            <a:r>
              <a:rPr lang="en-US" smtClean="0"/>
              <a:t>	(ii) Instruct IEP Teams to select, for each assessment, only those accommodations that do not invalidate the score.</a:t>
            </a:r>
          </a:p>
          <a:p>
            <a:pPr eaLnBrk="1" hangingPunct="1">
              <a:lnSpc>
                <a:spcPct val="80000"/>
              </a:lnSpc>
            </a:pPr>
            <a:endParaRPr lang="en-US" smtClean="0"/>
          </a:p>
        </p:txBody>
      </p:sp>
      <p:sp>
        <p:nvSpPr>
          <p:cNvPr id="4" name="Slide Number Placeholder 3"/>
          <p:cNvSpPr>
            <a:spLocks noGrp="1"/>
          </p:cNvSpPr>
          <p:nvPr>
            <p:ph type="sldNum" sz="quarter" idx="10"/>
          </p:nvPr>
        </p:nvSpPr>
        <p:spPr/>
        <p:txBody>
          <a:bodyPr/>
          <a:lstStyle/>
          <a:p>
            <a:pPr>
              <a:defRPr/>
            </a:pPr>
            <a:fld id="{D7FF99E0-C4FA-4C9F-B9CF-122F7353C901}"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1A6E18A-9F39-4D88-A2F4-0E01F432BCBB}" type="slidenum">
              <a:rPr lang="en-US" sz="1200">
                <a:solidFill>
                  <a:schemeClr val="tx1">
                    <a:tint val="75000"/>
                  </a:schemeClr>
                </a:solidFill>
                <a:latin typeface="+mn-lt"/>
              </a:rPr>
              <a:pPr algn="r" fontAlgn="auto">
                <a:spcBef>
                  <a:spcPts val="0"/>
                </a:spcBef>
                <a:spcAft>
                  <a:spcPts val="0"/>
                </a:spcAft>
                <a:defRPr/>
              </a:pPr>
              <a:t>40</a:t>
            </a:fld>
            <a:endParaRPr lang="en-US" sz="1200">
              <a:solidFill>
                <a:schemeClr val="tx1">
                  <a:tint val="75000"/>
                </a:schemeClr>
              </a:solidFill>
              <a:latin typeface="+mn-lt"/>
            </a:endParaRPr>
          </a:p>
        </p:txBody>
      </p:sp>
      <p:sp>
        <p:nvSpPr>
          <p:cNvPr id="68611" name="Rectangle 1"/>
          <p:cNvSpPr>
            <a:spLocks noChangeArrowheads="1"/>
          </p:cNvSpPr>
          <p:nvPr/>
        </p:nvSpPr>
        <p:spPr bwMode="auto">
          <a:xfrm>
            <a:off x="590550" y="1576388"/>
            <a:ext cx="8124825" cy="5267325"/>
          </a:xfrm>
          <a:prstGeom prst="rect">
            <a:avLst/>
          </a:prstGeom>
          <a:noFill/>
          <a:ln w="9525">
            <a:noFill/>
            <a:miter lim="800000"/>
            <a:headEnd/>
            <a:tailEnd/>
          </a:ln>
        </p:spPr>
        <p:txBody>
          <a:bodyPr anchor="ctr">
            <a:spAutoFit/>
          </a:bodyPr>
          <a:lstStyle/>
          <a:p>
            <a:pPr eaLnBrk="0" hangingPunct="0"/>
            <a:r>
              <a:rPr lang="en-US" sz="2400" b="1">
                <a:latin typeface="Calibri" pitchFamily="34" charset="0"/>
                <a:ea typeface="Calibri" pitchFamily="34" charset="0"/>
                <a:cs typeface="Arial-BoldMT" charset="0"/>
              </a:rPr>
              <a:t>Math:  Grade 5</a:t>
            </a:r>
            <a:r>
              <a:rPr lang="en-US" sz="2400">
                <a:latin typeface="Calibri" pitchFamily="34" charset="0"/>
                <a:ea typeface="Calibri" pitchFamily="34" charset="0"/>
                <a:cs typeface="Arial-BoldMT" charset="0"/>
              </a:rPr>
              <a:t>     </a:t>
            </a:r>
            <a:r>
              <a:rPr lang="en-US" sz="2400" b="1">
                <a:latin typeface="Calibri" pitchFamily="34" charset="0"/>
                <a:ea typeface="Calibri" pitchFamily="34" charset="0"/>
                <a:cs typeface="Arial-BoldMT" charset="0"/>
              </a:rPr>
              <a:t>E.2.1.2</a:t>
            </a:r>
            <a:endParaRPr lang="en-US" sz="2400">
              <a:latin typeface="Calibri" pitchFamily="34" charset="0"/>
              <a:ea typeface="Calibri" pitchFamily="34" charset="0"/>
              <a:cs typeface="Arial-BoldMT" charset="0"/>
            </a:endParaRPr>
          </a:p>
          <a:p>
            <a:pPr eaLnBrk="0" hangingPunct="0"/>
            <a:r>
              <a:rPr lang="en-US" sz="2400" b="1">
                <a:latin typeface="Calibri" pitchFamily="34" charset="0"/>
                <a:ea typeface="Calibri" pitchFamily="34" charset="0"/>
                <a:cs typeface="Arial-BoldMT" charset="0"/>
              </a:rPr>
              <a:t>46. </a:t>
            </a:r>
            <a:r>
              <a:rPr lang="en-US" sz="2400">
                <a:latin typeface="Calibri" pitchFamily="34" charset="0"/>
                <a:ea typeface="Calibri" pitchFamily="34" charset="0"/>
                <a:cs typeface="Palatino-Roman" charset="0"/>
              </a:rPr>
              <a:t>Steve’s phone book listed the following</a:t>
            </a:r>
            <a:r>
              <a:rPr lang="en-US" sz="2400">
                <a:latin typeface="Calibri" pitchFamily="34" charset="0"/>
                <a:ea typeface="Calibri" pitchFamily="34" charset="0"/>
                <a:cs typeface="PalatinoLinotype-Italic" charset="0"/>
              </a:rPr>
              <a:t> </a:t>
            </a:r>
            <a:r>
              <a:rPr lang="en-US" sz="2400">
                <a:latin typeface="Calibri" pitchFamily="34" charset="0"/>
              </a:rPr>
              <a:t>area codes for his friends.</a:t>
            </a:r>
          </a:p>
          <a:p>
            <a:pPr eaLnBrk="0" hangingPunct="0"/>
            <a:r>
              <a:rPr lang="en-US" sz="2400" b="1">
                <a:latin typeface="Calibri" pitchFamily="34" charset="0"/>
              </a:rPr>
              <a:t>Steve’s Friends: Name and Area Code</a:t>
            </a:r>
            <a:endParaRPr lang="en-US" sz="2400">
              <a:latin typeface="Calibri" pitchFamily="34" charset="0"/>
            </a:endParaRPr>
          </a:p>
          <a:p>
            <a:pPr eaLnBrk="0" hangingPunct="0"/>
            <a:endParaRPr lang="en-US" sz="1200">
              <a:latin typeface="Calibri" pitchFamily="34" charset="0"/>
            </a:endParaRPr>
          </a:p>
          <a:p>
            <a:pPr eaLnBrk="0" hangingPunct="0"/>
            <a:r>
              <a:rPr lang="en-US" sz="2000">
                <a:latin typeface="Calibri" pitchFamily="34" charset="0"/>
              </a:rPr>
              <a:t>Han  916		Rosa  831</a:t>
            </a:r>
          </a:p>
          <a:p>
            <a:pPr eaLnBrk="0" hangingPunct="0"/>
            <a:r>
              <a:rPr lang="en-US" sz="2000">
                <a:latin typeface="Calibri" pitchFamily="34" charset="0"/>
              </a:rPr>
              <a:t>Ji  209			Tito  916</a:t>
            </a:r>
          </a:p>
          <a:p>
            <a:pPr eaLnBrk="0" hangingPunct="0"/>
            <a:r>
              <a:rPr lang="en-US" sz="2000">
                <a:latin typeface="Calibri" pitchFamily="34" charset="0"/>
              </a:rPr>
              <a:t>Liang  908		Wally 831</a:t>
            </a:r>
          </a:p>
          <a:p>
            <a:pPr eaLnBrk="0" hangingPunct="0"/>
            <a:r>
              <a:rPr lang="en-US" sz="2000">
                <a:latin typeface="Calibri" pitchFamily="34" charset="0"/>
              </a:rPr>
              <a:t>Matt  209		Zoe  209</a:t>
            </a:r>
          </a:p>
          <a:p>
            <a:pPr eaLnBrk="0" hangingPunct="0"/>
            <a:r>
              <a:rPr lang="en-US" sz="2000">
                <a:latin typeface="Calibri" pitchFamily="34" charset="0"/>
              </a:rPr>
              <a:t>Paula  805</a:t>
            </a:r>
          </a:p>
          <a:p>
            <a:pPr eaLnBrk="0" hangingPunct="0"/>
            <a:endParaRPr lang="en-US" sz="1200">
              <a:latin typeface="Calibri" pitchFamily="34" charset="0"/>
            </a:endParaRPr>
          </a:p>
          <a:p>
            <a:pPr eaLnBrk="0" hangingPunct="0"/>
            <a:r>
              <a:rPr lang="en-US" sz="2400">
                <a:latin typeface="Calibri" pitchFamily="34" charset="0"/>
              </a:rPr>
              <a:t>What is the </a:t>
            </a:r>
            <a:r>
              <a:rPr lang="en-US" sz="2400" b="1">
                <a:latin typeface="Calibri" pitchFamily="34" charset="0"/>
              </a:rPr>
              <a:t>mode </a:t>
            </a:r>
            <a:r>
              <a:rPr lang="en-US" sz="2400">
                <a:latin typeface="Calibri" pitchFamily="34" charset="0"/>
              </a:rPr>
              <a:t>of the area codes?</a:t>
            </a:r>
          </a:p>
          <a:p>
            <a:pPr eaLnBrk="0" hangingPunct="0"/>
            <a:r>
              <a:rPr lang="en-US" sz="2400">
                <a:latin typeface="Calibri" pitchFamily="34" charset="0"/>
              </a:rPr>
              <a:t>A 209 *</a:t>
            </a:r>
          </a:p>
          <a:p>
            <a:pPr eaLnBrk="0" hangingPunct="0"/>
            <a:r>
              <a:rPr lang="en-US" sz="2400">
                <a:latin typeface="Calibri" pitchFamily="34" charset="0"/>
              </a:rPr>
              <a:t>B 805 </a:t>
            </a:r>
            <a:r>
              <a:rPr lang="en-US" sz="2400" i="1">
                <a:latin typeface="Calibri" pitchFamily="34" charset="0"/>
              </a:rPr>
              <a:t>middle, as listed</a:t>
            </a:r>
            <a:endParaRPr lang="en-US" sz="2400">
              <a:latin typeface="Calibri" pitchFamily="34" charset="0"/>
            </a:endParaRPr>
          </a:p>
          <a:p>
            <a:pPr eaLnBrk="0" hangingPunct="0"/>
            <a:r>
              <a:rPr lang="en-US" sz="2400">
                <a:latin typeface="Calibri" pitchFamily="34" charset="0"/>
              </a:rPr>
              <a:t>C 831 </a:t>
            </a:r>
            <a:r>
              <a:rPr lang="en-US" sz="2400" i="1">
                <a:latin typeface="Calibri" pitchFamily="34" charset="0"/>
              </a:rPr>
              <a:t>median; listed twice</a:t>
            </a:r>
            <a:endParaRPr lang="en-US" sz="2400">
              <a:latin typeface="Calibri" pitchFamily="34" charset="0"/>
            </a:endParaRPr>
          </a:p>
          <a:p>
            <a:pPr eaLnBrk="0" hangingPunct="0"/>
            <a:r>
              <a:rPr lang="en-US" sz="2400">
                <a:latin typeface="Calibri" pitchFamily="34" charset="0"/>
              </a:rPr>
              <a:t>D 916 </a:t>
            </a:r>
            <a:r>
              <a:rPr lang="en-US" sz="2400" i="1">
                <a:latin typeface="Calibri" pitchFamily="34" charset="0"/>
              </a:rPr>
              <a:t>listed twice</a:t>
            </a:r>
            <a:endParaRPr lang="en-US" sz="2400">
              <a:latin typeface="Calibri" pitchFamily="34" charset="0"/>
            </a:endParaRPr>
          </a:p>
        </p:txBody>
      </p:sp>
      <p:sp>
        <p:nvSpPr>
          <p:cNvPr id="4" name="Title 1"/>
          <p:cNvSpPr txBox="1">
            <a:spLocks/>
          </p:cNvSpPr>
          <p:nvPr/>
        </p:nvSpPr>
        <p:spPr bwMode="auto">
          <a:xfrm>
            <a:off x="550863" y="950913"/>
            <a:ext cx="7772400" cy="554037"/>
          </a:xfrm>
          <a:prstGeom prst="rect">
            <a:avLst/>
          </a:prstGeom>
          <a:noFill/>
          <a:ln w="9525">
            <a:noFill/>
            <a:miter lim="800000"/>
            <a:headEnd/>
            <a:tailEnd/>
          </a:ln>
        </p:spPr>
        <p:txBody>
          <a:bodyPr anchor="ctr"/>
          <a:lstStyle/>
          <a:p>
            <a:pPr fontAlgn="auto">
              <a:spcBef>
                <a:spcPts val="0"/>
              </a:spcBef>
              <a:spcAft>
                <a:spcPts val="0"/>
              </a:spcAft>
              <a:defRPr/>
            </a:pPr>
            <a:r>
              <a:rPr lang="en-US" sz="4400" kern="0" dirty="0">
                <a:solidFill>
                  <a:schemeClr val="tx2"/>
                </a:solidFill>
                <a:latin typeface="+mj-lt"/>
                <a:ea typeface="+mj-ea"/>
                <a:cs typeface="+mj-cs"/>
              </a:rPr>
              <a:t>Sign Language Message Delivery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595313" y="1052513"/>
            <a:ext cx="7772400" cy="811212"/>
          </a:xfrm>
        </p:spPr>
        <p:txBody>
          <a:bodyPr/>
          <a:lstStyle/>
          <a:p>
            <a:r>
              <a:rPr lang="en-US" smtClean="0"/>
              <a:t>Sign Language Message Delivery </a:t>
            </a:r>
          </a:p>
        </p:txBody>
      </p:sp>
      <p:sp>
        <p:nvSpPr>
          <p:cNvPr id="69635" name="Rectangle 5"/>
          <p:cNvSpPr>
            <a:spLocks noChangeArrowheads="1"/>
          </p:cNvSpPr>
          <p:nvPr/>
        </p:nvSpPr>
        <p:spPr bwMode="auto">
          <a:xfrm>
            <a:off x="544513" y="2116138"/>
            <a:ext cx="8001000" cy="3632200"/>
          </a:xfrm>
          <a:prstGeom prst="rect">
            <a:avLst/>
          </a:prstGeom>
          <a:noFill/>
          <a:ln w="38100">
            <a:solidFill>
              <a:schemeClr val="tx1"/>
            </a:solidFill>
            <a:miter lim="800000"/>
            <a:headEnd/>
            <a:tailEnd/>
          </a:ln>
        </p:spPr>
        <p:txBody>
          <a:bodyPr>
            <a:spAutoFit/>
          </a:bodyPr>
          <a:lstStyle/>
          <a:p>
            <a:r>
              <a:rPr lang="en-US" sz="3200" b="1">
                <a:latin typeface="Calibri" pitchFamily="34" charset="0"/>
              </a:rPr>
              <a:t>Informational writing prompt (Grade 8)</a:t>
            </a:r>
          </a:p>
          <a:p>
            <a:endParaRPr lang="en-US" b="1">
              <a:latin typeface="Calibri" pitchFamily="34" charset="0"/>
            </a:endParaRPr>
          </a:p>
          <a:p>
            <a:endParaRPr lang="en-US" sz="3600">
              <a:latin typeface="Calibri" pitchFamily="34" charset="0"/>
            </a:endParaRPr>
          </a:p>
          <a:p>
            <a:r>
              <a:rPr lang="en-US" sz="3600">
                <a:latin typeface="Calibri" pitchFamily="34" charset="0"/>
              </a:rPr>
              <a:t>Write an essay about an unusual food you have eaten. Explain what makes it so unusual.</a:t>
            </a:r>
          </a:p>
          <a:p>
            <a:endParaRPr lang="en-US" sz="3600">
              <a:latin typeface="Calibri" pitchFamily="34" charset="0"/>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815445-7D91-4761-9352-FF1CCB220A54}" type="slidenum">
              <a:rPr lang="en-US" sz="1200">
                <a:solidFill>
                  <a:schemeClr val="tx1">
                    <a:tint val="75000"/>
                  </a:schemeClr>
                </a:solidFill>
                <a:latin typeface="+mn-lt"/>
              </a:rPr>
              <a:pPr algn="r" fontAlgn="auto">
                <a:spcBef>
                  <a:spcPts val="0"/>
                </a:spcBef>
                <a:spcAft>
                  <a:spcPts val="0"/>
                </a:spcAft>
                <a:defRPr/>
              </a:pPr>
              <a:t>41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347663" y="922338"/>
            <a:ext cx="7772400" cy="1143000"/>
          </a:xfrm>
        </p:spPr>
        <p:txBody>
          <a:bodyPr/>
          <a:lstStyle/>
          <a:p>
            <a:r>
              <a:rPr lang="en-US" smtClean="0"/>
              <a:t>Assistive Listening Devices</a:t>
            </a:r>
          </a:p>
        </p:txBody>
      </p:sp>
      <p:sp>
        <p:nvSpPr>
          <p:cNvPr id="70659" name="Content Placeholder 2"/>
          <p:cNvSpPr>
            <a:spLocks noGrp="1"/>
          </p:cNvSpPr>
          <p:nvPr>
            <p:ph idx="4294967295"/>
          </p:nvPr>
        </p:nvSpPr>
        <p:spPr bwMode="auto">
          <a:xfrm>
            <a:off x="652463" y="1984375"/>
            <a:ext cx="8229600" cy="3995738"/>
          </a:xfrm>
          <a:prstGeom prst="rect">
            <a:avLst/>
          </a:prstGeom>
          <a:noFill/>
          <a:ln>
            <a:miter lim="800000"/>
            <a:headEnd/>
            <a:tailEnd/>
          </a:ln>
        </p:spPr>
        <p:txBody>
          <a:bodyPr/>
          <a:lstStyle/>
          <a:p>
            <a:r>
              <a:rPr lang="en-US" smtClean="0"/>
              <a:t>Students may use amplification devices in addition to their hearing aids (the same equipment used during instruction time).</a:t>
            </a:r>
          </a:p>
          <a:p>
            <a:pPr>
              <a:buFont typeface="Wingdings" pitchFamily="2" charset="2"/>
              <a:buNone/>
            </a:pPr>
            <a:endParaRPr lang="en-US" smtClean="0"/>
          </a:p>
          <a:p>
            <a:pPr>
              <a:buFont typeface="Wingdings" pitchFamily="2" charset="2"/>
              <a:buNone/>
            </a:pPr>
            <a:r>
              <a:rPr lang="en-US" smtClean="0"/>
              <a:t>   Notes: </a:t>
            </a:r>
          </a:p>
          <a:p>
            <a:pPr lvl="1">
              <a:buFont typeface="Wingdings" pitchFamily="2" charset="2"/>
              <a:buChar char="ü"/>
            </a:pPr>
            <a:r>
              <a:rPr lang="en-US" smtClean="0"/>
              <a:t>	Provide fresh batteries when testing. </a:t>
            </a:r>
          </a:p>
          <a:p>
            <a:pPr lvl="1">
              <a:buFont typeface="Wingdings" pitchFamily="2" charset="2"/>
              <a:buChar char="ü"/>
            </a:pPr>
            <a:r>
              <a:rPr lang="en-US" smtClean="0"/>
              <a:t>	Reduce ambient noise.</a:t>
            </a:r>
          </a:p>
        </p:txBody>
      </p:sp>
      <p:pic>
        <p:nvPicPr>
          <p:cNvPr id="70660" name="Picture 5" descr="FM.jpg"/>
          <p:cNvPicPr>
            <a:picLocks noChangeAspect="1"/>
          </p:cNvPicPr>
          <p:nvPr/>
        </p:nvPicPr>
        <p:blipFill>
          <a:blip r:embed="rId3" cstate="print"/>
          <a:srcRect/>
          <a:stretch>
            <a:fillRect/>
          </a:stretch>
        </p:blipFill>
        <p:spPr bwMode="auto">
          <a:xfrm>
            <a:off x="7772400" y="609600"/>
            <a:ext cx="1143000" cy="1381125"/>
          </a:xfrm>
          <a:prstGeom prst="rect">
            <a:avLst/>
          </a:prstGeom>
          <a:noFill/>
          <a:ln w="9525">
            <a:noFill/>
            <a:miter lim="800000"/>
            <a:headEnd/>
            <a:tailEnd/>
          </a:ln>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F7F2303-67EE-4979-984E-2BCF306F2A9D}" type="slidenum">
              <a:rPr lang="en-US" sz="1200">
                <a:solidFill>
                  <a:schemeClr val="tx1">
                    <a:tint val="75000"/>
                  </a:schemeClr>
                </a:solidFill>
                <a:latin typeface="+mn-lt"/>
              </a:rPr>
              <a:pPr algn="r" fontAlgn="auto">
                <a:spcBef>
                  <a:spcPts val="0"/>
                </a:spcBef>
                <a:spcAft>
                  <a:spcPts val="0"/>
                </a:spcAft>
                <a:defRPr/>
              </a:pPr>
              <a:t>42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001713" y="896938"/>
            <a:ext cx="7464425" cy="1143000"/>
          </a:xfrm>
        </p:spPr>
        <p:txBody>
          <a:bodyPr/>
          <a:lstStyle/>
          <a:p>
            <a:r>
              <a:rPr lang="en-US" smtClean="0"/>
              <a:t>Extended Time</a:t>
            </a:r>
          </a:p>
        </p:txBody>
      </p:sp>
      <p:sp>
        <p:nvSpPr>
          <p:cNvPr id="71683" name="Content Placeholder 2"/>
          <p:cNvSpPr>
            <a:spLocks noGrp="1"/>
          </p:cNvSpPr>
          <p:nvPr>
            <p:ph idx="4294967295"/>
          </p:nvPr>
        </p:nvSpPr>
        <p:spPr bwMode="auto">
          <a:xfrm>
            <a:off x="508000" y="1952625"/>
            <a:ext cx="8229600" cy="4525963"/>
          </a:xfrm>
          <a:prstGeom prst="rect">
            <a:avLst/>
          </a:prstGeom>
          <a:noFill/>
          <a:ln>
            <a:miter lim="800000"/>
            <a:headEnd/>
            <a:tailEnd/>
          </a:ln>
        </p:spPr>
        <p:txBody>
          <a:bodyPr/>
          <a:lstStyle/>
          <a:p>
            <a:r>
              <a:rPr lang="en-US" smtClean="0"/>
              <a:t>Students who are deaf or hard of hearing may need more time than the rest of the regular education testing group (allowable accommodation).</a:t>
            </a:r>
          </a:p>
          <a:p>
            <a:r>
              <a:rPr lang="en-US" smtClean="0"/>
              <a:t>English may be the second language for some students so they may require additional time to read and comprehend the meaning of each question.</a:t>
            </a:r>
          </a:p>
        </p:txBody>
      </p:sp>
      <p:pic>
        <p:nvPicPr>
          <p:cNvPr id="71684" name="Picture 2" descr="j0410929[1]"/>
          <p:cNvPicPr>
            <a:picLocks noChangeAspect="1" noChangeArrowheads="1"/>
          </p:cNvPicPr>
          <p:nvPr/>
        </p:nvPicPr>
        <p:blipFill>
          <a:blip r:embed="rId3" cstate="print"/>
          <a:srcRect/>
          <a:stretch>
            <a:fillRect/>
          </a:stretch>
        </p:blipFill>
        <p:spPr bwMode="auto">
          <a:xfrm>
            <a:off x="6934200" y="671513"/>
            <a:ext cx="990600" cy="1304925"/>
          </a:xfrm>
          <a:prstGeom prst="rect">
            <a:avLst/>
          </a:prstGeom>
          <a:noFill/>
          <a:ln w="9525">
            <a:noFill/>
            <a:miter lim="800000"/>
            <a:headEnd/>
            <a:tailEnd/>
          </a:ln>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AE89792-152D-434F-97CA-D21A033EE09F}" type="slidenum">
              <a:rPr lang="en-US" sz="1200">
                <a:solidFill>
                  <a:schemeClr val="tx1">
                    <a:tint val="75000"/>
                  </a:schemeClr>
                </a:solidFill>
                <a:latin typeface="+mn-lt"/>
              </a:rPr>
              <a:pPr algn="r" fontAlgn="auto">
                <a:spcBef>
                  <a:spcPts val="0"/>
                </a:spcBef>
                <a:spcAft>
                  <a:spcPts val="0"/>
                </a:spcAft>
                <a:defRPr/>
              </a:pPr>
              <a:t>43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609600" y="855663"/>
            <a:ext cx="8229600" cy="1143000"/>
          </a:xfrm>
        </p:spPr>
        <p:txBody>
          <a:bodyPr/>
          <a:lstStyle/>
          <a:p>
            <a:r>
              <a:rPr lang="en-US" smtClean="0"/>
              <a:t>  Extended Time</a:t>
            </a:r>
          </a:p>
        </p:txBody>
      </p:sp>
      <p:sp>
        <p:nvSpPr>
          <p:cNvPr id="72707" name="Content Placeholder 2"/>
          <p:cNvSpPr>
            <a:spLocks noGrp="1"/>
          </p:cNvSpPr>
          <p:nvPr>
            <p:ph idx="4294967295"/>
          </p:nvPr>
        </p:nvSpPr>
        <p:spPr bwMode="auto">
          <a:xfrm>
            <a:off x="566738" y="2300288"/>
            <a:ext cx="7924800" cy="4173537"/>
          </a:xfrm>
          <a:prstGeom prst="rect">
            <a:avLst/>
          </a:prstGeom>
          <a:noFill/>
          <a:ln>
            <a:miter lim="800000"/>
            <a:headEnd/>
            <a:tailEnd/>
          </a:ln>
        </p:spPr>
        <p:txBody>
          <a:bodyPr/>
          <a:lstStyle/>
          <a:p>
            <a:r>
              <a:rPr lang="en-US" sz="2800" smtClean="0"/>
              <a:t>Decisions should be made on a case-by-case basis prior to the administration of the PSSA.</a:t>
            </a:r>
          </a:p>
          <a:p>
            <a:pPr lvl="1"/>
            <a:r>
              <a:rPr lang="en-US" smtClean="0"/>
              <a:t>Avoid disruption</a:t>
            </a:r>
          </a:p>
          <a:p>
            <a:r>
              <a:rPr lang="en-US" sz="2800" smtClean="0"/>
              <a:t>Students may move to an </a:t>
            </a:r>
            <a:r>
              <a:rPr lang="en-US" sz="2800" b="1" i="1" smtClean="0"/>
              <a:t>extended time area.</a:t>
            </a:r>
          </a:p>
          <a:p>
            <a:r>
              <a:rPr lang="en-US" sz="2800" smtClean="0"/>
              <a:t>There must be sufficient time to complete a section prior to the end of the school day.</a:t>
            </a:r>
            <a:endParaRPr lang="en-US" sz="2800" b="1" i="1" smtClean="0"/>
          </a:p>
          <a:p>
            <a:endParaRPr lang="en-US" sz="28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5BC6F8B-E7EA-4B88-BDE1-6530552E9270}" type="slidenum">
              <a:rPr lang="en-US" sz="1200">
                <a:solidFill>
                  <a:schemeClr val="tx1">
                    <a:tint val="75000"/>
                  </a:schemeClr>
                </a:solidFill>
                <a:latin typeface="+mn-lt"/>
              </a:rPr>
              <a:pPr algn="r" fontAlgn="auto">
                <a:spcBef>
                  <a:spcPts val="0"/>
                </a:spcBef>
                <a:spcAft>
                  <a:spcPts val="0"/>
                </a:spcAft>
                <a:defRPr/>
              </a:pPr>
              <a:t>44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566738" y="906463"/>
            <a:ext cx="7772400" cy="1143000"/>
          </a:xfrm>
        </p:spPr>
        <p:txBody>
          <a:bodyPr/>
          <a:lstStyle/>
          <a:p>
            <a:r>
              <a:rPr lang="en-US" smtClean="0"/>
              <a:t>Extended Time</a:t>
            </a:r>
          </a:p>
        </p:txBody>
      </p:sp>
      <p:sp>
        <p:nvSpPr>
          <p:cNvPr id="73731" name="Content Placeholder 2"/>
          <p:cNvSpPr>
            <a:spLocks noGrp="1"/>
          </p:cNvSpPr>
          <p:nvPr>
            <p:ph idx="4294967295"/>
          </p:nvPr>
        </p:nvSpPr>
        <p:spPr bwMode="auto">
          <a:xfrm>
            <a:off x="890588" y="2074863"/>
            <a:ext cx="7313612" cy="3687762"/>
          </a:xfrm>
          <a:prstGeom prst="rect">
            <a:avLst/>
          </a:prstGeom>
          <a:noFill/>
          <a:ln>
            <a:miter lim="800000"/>
            <a:headEnd/>
            <a:tailEnd/>
          </a:ln>
        </p:spPr>
        <p:txBody>
          <a:bodyPr/>
          <a:lstStyle/>
          <a:p>
            <a:r>
              <a:rPr lang="en-US" smtClean="0"/>
              <a:t>Test sections must be administered in sequence.</a:t>
            </a:r>
          </a:p>
          <a:p>
            <a:r>
              <a:rPr lang="en-US" smtClean="0"/>
              <a:t>Students should have extended time as long as they are working productively.</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8886217-F174-41B3-B1E1-C723BD7C061D}" type="slidenum">
              <a:rPr lang="en-US" sz="1200">
                <a:solidFill>
                  <a:schemeClr val="tx1">
                    <a:tint val="75000"/>
                  </a:schemeClr>
                </a:solidFill>
                <a:latin typeface="+mn-lt"/>
              </a:rPr>
              <a:pPr algn="r" fontAlgn="auto">
                <a:spcBef>
                  <a:spcPts val="0"/>
                </a:spcBef>
                <a:spcAft>
                  <a:spcPts val="0"/>
                </a:spcAft>
                <a:defRPr/>
              </a:pPr>
              <a:t>45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609600" y="936625"/>
            <a:ext cx="7772400" cy="877888"/>
          </a:xfrm>
        </p:spPr>
        <p:txBody>
          <a:bodyPr rtlCol="0">
            <a:normAutofit fontScale="90000"/>
          </a:bodyPr>
          <a:lstStyle/>
          <a:p>
            <a:pPr fontAlgn="auto">
              <a:spcAft>
                <a:spcPts val="0"/>
              </a:spcAft>
              <a:defRPr/>
            </a:pPr>
            <a:r>
              <a:rPr lang="en-US" smtClean="0"/>
              <a:t>Assessment</a:t>
            </a:r>
            <a:br>
              <a:rPr lang="en-US" smtClean="0"/>
            </a:br>
            <a:r>
              <a:rPr lang="en-US" smtClean="0"/>
              <a:t> Accommodations</a:t>
            </a:r>
          </a:p>
        </p:txBody>
      </p:sp>
      <p:sp>
        <p:nvSpPr>
          <p:cNvPr id="74755"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08B187C-0DAF-4774-9106-D7658513B5B1}" type="slidenum">
              <a:rPr lang="en-US" sz="1200">
                <a:solidFill>
                  <a:schemeClr val="tx1">
                    <a:tint val="75000"/>
                  </a:schemeClr>
                </a:solidFill>
                <a:latin typeface="+mn-lt"/>
              </a:rPr>
              <a:pPr algn="r" fontAlgn="auto">
                <a:spcBef>
                  <a:spcPts val="0"/>
                </a:spcBef>
                <a:spcAft>
                  <a:spcPts val="0"/>
                </a:spcAft>
                <a:defRPr/>
              </a:pPr>
              <a:t>46</a:t>
            </a:fld>
            <a:endParaRPr lang="en-US" sz="1200">
              <a:solidFill>
                <a:schemeClr val="tx1">
                  <a:tint val="75000"/>
                </a:schemeClr>
              </a:solidFill>
              <a:latin typeface="+mn-lt"/>
            </a:endParaRPr>
          </a:p>
        </p:txBody>
      </p:sp>
      <p:pic>
        <p:nvPicPr>
          <p:cNvPr id="74757"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550863" y="979488"/>
            <a:ext cx="7772400" cy="1143000"/>
          </a:xfrm>
        </p:spPr>
        <p:txBody>
          <a:bodyPr/>
          <a:lstStyle/>
          <a:p>
            <a:r>
              <a:rPr lang="en-US" sz="5400" b="1" i="1" smtClean="0"/>
              <a:t>Section Break</a:t>
            </a:r>
          </a:p>
        </p:txBody>
      </p:sp>
      <p:sp>
        <p:nvSpPr>
          <p:cNvPr id="75779" name="Content Placeholder 2"/>
          <p:cNvSpPr>
            <a:spLocks noGrp="1"/>
          </p:cNvSpPr>
          <p:nvPr>
            <p:ph idx="4294967295"/>
          </p:nvPr>
        </p:nvSpPr>
        <p:spPr bwMode="auto">
          <a:xfrm>
            <a:off x="457200" y="2079625"/>
            <a:ext cx="8229600" cy="4322763"/>
          </a:xfrm>
          <a:prstGeom prst="rect">
            <a:avLst/>
          </a:prstGeom>
          <a:solidFill>
            <a:srgbClr val="FFFFFF"/>
          </a:solidFill>
          <a:ln>
            <a:solidFill>
              <a:srgbClr val="000000"/>
            </a:solidFill>
            <a:miter lim="800000"/>
            <a:headEnd/>
            <a:tailEnd/>
          </a:ln>
        </p:spPr>
        <p:txBody>
          <a:bodyPr/>
          <a:lstStyle/>
          <a:p>
            <a:pPr>
              <a:buFontTx/>
              <a:buNone/>
            </a:pPr>
            <a:endParaRPr lang="en-US" sz="5400" b="1" smtClean="0"/>
          </a:p>
          <a:p>
            <a:pPr>
              <a:buFontTx/>
              <a:buNone/>
            </a:pPr>
            <a:endParaRPr lang="en-US" sz="5400" b="1" smtClean="0"/>
          </a:p>
          <a:p>
            <a:pPr>
              <a:buFontTx/>
              <a:buNone/>
            </a:pPr>
            <a:r>
              <a:rPr lang="en-US" sz="5400" b="1" smtClean="0"/>
              <a:t>Questions???</a:t>
            </a:r>
            <a:endParaRPr lang="en-US" sz="5400" smtClean="0"/>
          </a:p>
          <a:p>
            <a:pPr>
              <a:buFontTx/>
              <a:buNone/>
            </a:pPr>
            <a:endParaRPr lang="en-US" sz="5400" i="1" smtClean="0"/>
          </a:p>
          <a:p>
            <a:pPr>
              <a:buFontTx/>
              <a:buNone/>
            </a:pPr>
            <a:endParaRPr lang="en-US" sz="4800" smtClean="0"/>
          </a:p>
        </p:txBody>
      </p:sp>
      <p:pic>
        <p:nvPicPr>
          <p:cNvPr id="75780" name="Picture 3" descr="C:\Users\nrodgers\AppData\Local\Microsoft\Windows\Temporary Internet Files\Content.IE5\BVC9FKVN\MPj04395510000[1].jpg"/>
          <p:cNvPicPr>
            <a:picLocks noChangeAspect="1" noChangeArrowheads="1"/>
          </p:cNvPicPr>
          <p:nvPr/>
        </p:nvPicPr>
        <p:blipFill>
          <a:blip r:embed="rId3" cstate="print"/>
          <a:srcRect/>
          <a:stretch>
            <a:fillRect/>
          </a:stretch>
        </p:blipFill>
        <p:spPr bwMode="auto">
          <a:xfrm>
            <a:off x="5791200" y="2303463"/>
            <a:ext cx="2667000" cy="3995737"/>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260350" y="1358900"/>
            <a:ext cx="8375650" cy="1143000"/>
          </a:xfrm>
        </p:spPr>
        <p:txBody>
          <a:bodyPr/>
          <a:lstStyle/>
          <a:p>
            <a:pPr eaLnBrk="1" hangingPunct="1"/>
            <a:r>
              <a:rPr lang="en-US" sz="4000" smtClean="0"/>
              <a:t>Review of Accommodations for Students with Visual Impairments (VI)</a:t>
            </a:r>
          </a:p>
        </p:txBody>
      </p:sp>
      <p:sp>
        <p:nvSpPr>
          <p:cNvPr id="76803" name="Rectangle 3"/>
          <p:cNvSpPr>
            <a:spLocks noGrp="1" noChangeArrowheads="1"/>
          </p:cNvSpPr>
          <p:nvPr>
            <p:ph type="body" idx="4294967295"/>
          </p:nvPr>
        </p:nvSpPr>
        <p:spPr bwMode="auto">
          <a:xfrm>
            <a:off x="638175" y="3106738"/>
            <a:ext cx="7870825" cy="3503612"/>
          </a:xfrm>
          <a:prstGeom prst="rect">
            <a:avLst/>
          </a:prstGeom>
          <a:noFill/>
          <a:ln>
            <a:miter lim="800000"/>
            <a:headEnd/>
            <a:tailEnd/>
          </a:ln>
        </p:spPr>
        <p:txBody>
          <a:bodyPr/>
          <a:lstStyle/>
          <a:p>
            <a:pPr eaLnBrk="1" hangingPunct="1"/>
            <a:r>
              <a:rPr lang="en-US" smtClean="0"/>
              <a:t>Student Characteristics</a:t>
            </a:r>
          </a:p>
          <a:p>
            <a:pPr eaLnBrk="1" hangingPunct="1"/>
            <a:r>
              <a:rPr lang="en-US" smtClean="0"/>
              <a:t>Accommodations vs. Visual Modification</a:t>
            </a:r>
          </a:p>
          <a:p>
            <a:pPr eaLnBrk="1" hangingPunct="1"/>
            <a:r>
              <a:rPr lang="en-US" smtClean="0"/>
              <a:t>What’s new (new items are in </a:t>
            </a:r>
            <a:r>
              <a:rPr lang="en-US" smtClean="0">
                <a:solidFill>
                  <a:srgbClr val="FF0000"/>
                </a:solidFill>
              </a:rPr>
              <a:t>red and italicized</a:t>
            </a:r>
            <a:r>
              <a:rPr lang="en-US" smtClean="0"/>
              <a:t>)</a:t>
            </a:r>
          </a:p>
          <a:p>
            <a:pPr eaLnBrk="1" hangingPunct="1">
              <a:buFont typeface="Wingdings" pitchFamily="2" charset="2"/>
              <a:buNone/>
            </a:pPr>
            <a:endParaRPr lang="en-US" smtClean="0"/>
          </a:p>
          <a:p>
            <a:pPr eaLnBrk="1" hangingPunct="1"/>
            <a:endParaRPr lang="en-US" smtClean="0"/>
          </a:p>
          <a:p>
            <a:pPr eaLnBrk="1" hangingPunct="1">
              <a:buFont typeface="Wingdings" pitchFamily="2" charset="2"/>
              <a:buNone/>
            </a:pPr>
            <a:endParaRPr lang="en-US"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242C1139-ECD8-4ED7-8654-F7A1A76132E3}" type="slidenum">
              <a:rPr lang="en-US" sz="1200">
                <a:solidFill>
                  <a:schemeClr val="tx1">
                    <a:tint val="75000"/>
                  </a:schemeClr>
                </a:solidFill>
              </a:rPr>
              <a:pPr algn="r">
                <a:defRPr/>
              </a:pPr>
              <a:t>48</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609600" y="936625"/>
            <a:ext cx="7772400" cy="877888"/>
          </a:xfrm>
        </p:spPr>
        <p:txBody>
          <a:bodyPr/>
          <a:lstStyle/>
          <a:p>
            <a:r>
              <a:rPr lang="en-US" smtClean="0"/>
              <a:t>Assessment</a:t>
            </a:r>
            <a:br>
              <a:rPr lang="en-US" smtClean="0"/>
            </a:br>
            <a:r>
              <a:rPr lang="en-US" smtClean="0"/>
              <a:t> Accommodations</a:t>
            </a:r>
          </a:p>
        </p:txBody>
      </p:sp>
      <p:sp>
        <p:nvSpPr>
          <p:cNvPr id="77827"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58BC8CA6-534A-410D-B0B1-E1E9D3E1669E}" type="slidenum">
              <a:rPr lang="en-US" sz="1200">
                <a:solidFill>
                  <a:schemeClr val="tx1">
                    <a:tint val="75000"/>
                  </a:schemeClr>
                </a:solidFill>
              </a:rPr>
              <a:pPr algn="r">
                <a:defRPr/>
              </a:pPr>
              <a:t>49</a:t>
            </a:fld>
            <a:endParaRPr lang="en-US" sz="1200">
              <a:solidFill>
                <a:schemeClr val="tx1">
                  <a:tint val="75000"/>
                </a:schemeClr>
              </a:solidFill>
            </a:endParaRPr>
          </a:p>
        </p:txBody>
      </p:sp>
      <p:pic>
        <p:nvPicPr>
          <p:cNvPr id="77829"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88988" y="969963"/>
            <a:ext cx="7313612" cy="1143000"/>
          </a:xfrm>
        </p:spPr>
        <p:txBody>
          <a:bodyPr/>
          <a:lstStyle/>
          <a:p>
            <a:pPr eaLnBrk="1" hangingPunct="1"/>
            <a:r>
              <a:rPr lang="en-US" smtClean="0"/>
              <a:t>2010 Assessment Calendar</a:t>
            </a:r>
          </a:p>
        </p:txBody>
      </p:sp>
      <p:graphicFrame>
        <p:nvGraphicFramePr>
          <p:cNvPr id="36917" name="Group 53"/>
          <p:cNvGraphicFramePr>
            <a:graphicFrameLocks noGrp="1"/>
          </p:cNvGraphicFramePr>
          <p:nvPr/>
        </p:nvGraphicFramePr>
        <p:xfrm>
          <a:off x="493713" y="2093913"/>
          <a:ext cx="8170862" cy="4484088"/>
        </p:xfrm>
        <a:graphic>
          <a:graphicData uri="http://schemas.openxmlformats.org/drawingml/2006/table">
            <a:tbl>
              <a:tblPr/>
              <a:tblGrid>
                <a:gridCol w="2857500"/>
                <a:gridCol w="2846387"/>
                <a:gridCol w="2466975"/>
              </a:tblGrid>
              <a:tr h="4381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Assessment</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Dates</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Grade(s)</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0"/>
                    </a:solidFill>
                  </a:tcPr>
                </a:tc>
              </a:tr>
              <a:tr h="438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PSSA Math, Reading, Writing, Science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April 7 – May 7</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 8, &amp; 11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PSSA-Modified  Math</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April 7 - 16</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 8, &amp; 11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PSSA-Modified Reading &amp; Science Field Tests</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May 17 - 21</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 8, &amp; 11 (Reading)</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 &amp; 11 (Science)</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PASA Math &amp; Reading</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February 15 - March 26</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 8 &amp; 11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PASA Science</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May 3 - 28</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4, 8, 11 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ACCESS for ELLs</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January 27 – March 10</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 – 12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NAEP - selected schools</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January 25 - March 5</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4, 8, 12</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83088" marR="83088" marT="83088" marB="830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Slide Number Placeholder 12"/>
          <p:cNvSpPr>
            <a:spLocks noGrp="1"/>
          </p:cNvSpPr>
          <p:nvPr>
            <p:ph type="sldNum" sz="quarter" idx="12"/>
          </p:nvPr>
        </p:nvSpPr>
        <p:spPr/>
        <p:txBody>
          <a:bodyPr/>
          <a:lstStyle/>
          <a:p>
            <a:pPr>
              <a:defRPr/>
            </a:pPr>
            <a:fld id="{0E0C015C-2726-439A-B35C-1EA1C26D563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623888" y="957263"/>
            <a:ext cx="7772400" cy="741362"/>
          </a:xfrm>
        </p:spPr>
        <p:txBody>
          <a:bodyPr/>
          <a:lstStyle/>
          <a:p>
            <a:pPr eaLnBrk="1" hangingPunct="1"/>
            <a:r>
              <a:rPr lang="en-US" smtClean="0"/>
              <a:t>Student Characteristics</a:t>
            </a:r>
          </a:p>
        </p:txBody>
      </p:sp>
      <p:sp>
        <p:nvSpPr>
          <p:cNvPr id="78851" name="Rectangle 3"/>
          <p:cNvSpPr>
            <a:spLocks noGrp="1" noChangeArrowheads="1"/>
          </p:cNvSpPr>
          <p:nvPr>
            <p:ph type="body" idx="4294967295"/>
          </p:nvPr>
        </p:nvSpPr>
        <p:spPr bwMode="auto">
          <a:xfrm>
            <a:off x="276225" y="1827213"/>
            <a:ext cx="8636000" cy="4573587"/>
          </a:xfrm>
          <a:prstGeom prst="rect">
            <a:avLst/>
          </a:prstGeom>
          <a:noFill/>
          <a:ln>
            <a:miter lim="800000"/>
            <a:headEnd/>
            <a:tailEnd/>
          </a:ln>
        </p:spPr>
        <p:txBody>
          <a:bodyPr/>
          <a:lstStyle/>
          <a:p>
            <a:pPr eaLnBrk="1" hangingPunct="1">
              <a:lnSpc>
                <a:spcPct val="90000"/>
              </a:lnSpc>
            </a:pPr>
            <a:r>
              <a:rPr lang="en-US" sz="2800" smtClean="0"/>
              <a:t>Student characteristics</a:t>
            </a:r>
          </a:p>
          <a:p>
            <a:pPr lvl="1" eaLnBrk="1" hangingPunct="1">
              <a:lnSpc>
                <a:spcPct val="90000"/>
              </a:lnSpc>
            </a:pPr>
            <a:r>
              <a:rPr lang="en-US" smtClean="0"/>
              <a:t>Low incidence/heterogeneous population</a:t>
            </a:r>
          </a:p>
          <a:p>
            <a:pPr lvl="1" eaLnBrk="1" hangingPunct="1">
              <a:lnSpc>
                <a:spcPct val="90000"/>
              </a:lnSpc>
            </a:pPr>
            <a:r>
              <a:rPr lang="en-US" smtClean="0"/>
              <a:t>Visual impairment </a:t>
            </a:r>
          </a:p>
          <a:p>
            <a:pPr lvl="2" eaLnBrk="1" hangingPunct="1">
              <a:lnSpc>
                <a:spcPct val="90000"/>
              </a:lnSpc>
              <a:buFont typeface="Wingdings" pitchFamily="2" charset="2"/>
              <a:buChar char="§"/>
            </a:pPr>
            <a:r>
              <a:rPr lang="en-US" sz="2800" smtClean="0"/>
              <a:t>Blind</a:t>
            </a:r>
          </a:p>
          <a:p>
            <a:pPr lvl="2" eaLnBrk="1" hangingPunct="1">
              <a:lnSpc>
                <a:spcPct val="90000"/>
              </a:lnSpc>
              <a:buFont typeface="Wingdings" pitchFamily="2" charset="2"/>
              <a:buChar char="§"/>
            </a:pPr>
            <a:r>
              <a:rPr lang="en-US" sz="2800" smtClean="0"/>
              <a:t>Low vision</a:t>
            </a:r>
          </a:p>
          <a:p>
            <a:pPr eaLnBrk="1" hangingPunct="1">
              <a:lnSpc>
                <a:spcPct val="90000"/>
              </a:lnSpc>
            </a:pPr>
            <a:r>
              <a:rPr lang="en-US" sz="2800" smtClean="0"/>
              <a:t>Access to instructional materials and testing</a:t>
            </a:r>
          </a:p>
          <a:p>
            <a:pPr lvl="1" eaLnBrk="1" hangingPunct="1">
              <a:lnSpc>
                <a:spcPct val="90000"/>
              </a:lnSpc>
            </a:pPr>
            <a:r>
              <a:rPr lang="en-US" smtClean="0"/>
              <a:t>Visual access (print/pictures)</a:t>
            </a:r>
          </a:p>
          <a:p>
            <a:pPr lvl="1" eaLnBrk="1" hangingPunct="1">
              <a:lnSpc>
                <a:spcPct val="90000"/>
              </a:lnSpc>
            </a:pPr>
            <a:r>
              <a:rPr lang="en-US" smtClean="0"/>
              <a:t>Auditory access</a:t>
            </a:r>
          </a:p>
          <a:p>
            <a:pPr lvl="1" eaLnBrk="1" hangingPunct="1">
              <a:lnSpc>
                <a:spcPct val="90000"/>
              </a:lnSpc>
            </a:pPr>
            <a:r>
              <a:rPr lang="en-US" smtClean="0"/>
              <a:t>Tactual access (Braille/graphics)</a:t>
            </a:r>
          </a:p>
          <a:p>
            <a:pPr lvl="1" eaLnBrk="1" hangingPunct="1">
              <a:lnSpc>
                <a:spcPct val="90000"/>
              </a:lnSpc>
            </a:pPr>
            <a:r>
              <a:rPr lang="en-US" smtClean="0"/>
              <a:t>Combination of access and/or accommodations</a:t>
            </a:r>
          </a:p>
          <a:p>
            <a:pPr eaLnBrk="1" hangingPunct="1">
              <a:lnSpc>
                <a:spcPct val="90000"/>
              </a:lnSpc>
              <a:buFont typeface="Wingdings" pitchFamily="2" charset="2"/>
              <a:buNone/>
            </a:pPr>
            <a:endParaRPr lang="en-US" sz="28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1135EAB1-EE4E-4C3E-B958-46FABF8EAF43}" type="slidenum">
              <a:rPr lang="en-US" sz="1200">
                <a:solidFill>
                  <a:schemeClr val="tx1">
                    <a:tint val="75000"/>
                  </a:schemeClr>
                </a:solidFill>
              </a:rPr>
              <a:pPr algn="r">
                <a:defRPr/>
              </a:pPr>
              <a:t>50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bwMode="auto">
          <a:xfrm>
            <a:off x="465138" y="2725738"/>
            <a:ext cx="8286750" cy="4132262"/>
          </a:xfrm>
          <a:prstGeom prst="rect">
            <a:avLst/>
          </a:prstGeom>
          <a:noFill/>
          <a:ln>
            <a:miter lim="800000"/>
            <a:headEnd/>
            <a:tailEnd/>
          </a:ln>
        </p:spPr>
        <p:txBody>
          <a:bodyPr/>
          <a:lstStyle/>
          <a:p>
            <a:pPr eaLnBrk="1" hangingPunct="1">
              <a:lnSpc>
                <a:spcPct val="90000"/>
              </a:lnSpc>
            </a:pPr>
            <a:r>
              <a:rPr lang="en-US" smtClean="0"/>
              <a:t>Many students with visual impairments need accommodations to access instructional and testing materials. </a:t>
            </a:r>
          </a:p>
          <a:p>
            <a:pPr eaLnBrk="1" hangingPunct="1">
              <a:lnSpc>
                <a:spcPct val="90000"/>
              </a:lnSpc>
            </a:pPr>
            <a:r>
              <a:rPr lang="en-US" smtClean="0"/>
              <a:t>Guard against over accommodating and recognizing that when changes to the content or level of expectation occur, it may become a modification rather than an accommodation.</a:t>
            </a:r>
          </a:p>
          <a:p>
            <a:pPr eaLnBrk="1" hangingPunct="1">
              <a:lnSpc>
                <a:spcPct val="90000"/>
              </a:lnSpc>
            </a:pPr>
            <a:r>
              <a:rPr lang="en-US" smtClean="0"/>
              <a:t>Accommodations “level the playing field.”</a:t>
            </a:r>
          </a:p>
        </p:txBody>
      </p:sp>
      <p:sp>
        <p:nvSpPr>
          <p:cNvPr id="79875" name="Rectangle 3"/>
          <p:cNvSpPr>
            <a:spLocks noGrp="1" noChangeArrowheads="1"/>
          </p:cNvSpPr>
          <p:nvPr>
            <p:ph type="title" idx="4294967295"/>
          </p:nvPr>
        </p:nvSpPr>
        <p:spPr>
          <a:xfrm>
            <a:off x="0" y="1219200"/>
            <a:ext cx="8693150" cy="1117600"/>
          </a:xfrm>
          <a:noFill/>
        </p:spPr>
        <p:txBody>
          <a:bodyPr/>
          <a:lstStyle/>
          <a:p>
            <a:pPr eaLnBrk="1" hangingPunct="1"/>
            <a:r>
              <a:rPr lang="en-US" sz="4000" smtClean="0">
                <a:solidFill>
                  <a:srgbClr val="080808"/>
                </a:solidFill>
              </a:rPr>
              <a:t>Key Concepts when Considering Accommodations for Students with VI</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27D9F20F-FF7A-40C3-B296-A00634B63E5D}" type="slidenum">
              <a:rPr lang="en-US" sz="1200">
                <a:solidFill>
                  <a:schemeClr val="tx1">
                    <a:tint val="75000"/>
                  </a:schemeClr>
                </a:solidFill>
              </a:rPr>
              <a:pPr algn="r">
                <a:defRPr/>
              </a:pPr>
              <a:t>51</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txBox="1">
            <a:spLocks noGrp="1"/>
          </p:cNvSpPr>
          <p:nvPr/>
        </p:nvSpPr>
        <p:spPr>
          <a:xfrm>
            <a:off x="6553200" y="6248400"/>
            <a:ext cx="2133600" cy="457200"/>
          </a:xfrm>
          <a:prstGeom prst="rect">
            <a:avLst/>
          </a:prstGeom>
          <a:noFill/>
        </p:spPr>
        <p:txBody>
          <a:bodyPr anchor="ctr"/>
          <a:lstStyle/>
          <a:p>
            <a:pPr algn="r">
              <a:defRPr/>
            </a:pPr>
            <a:fld id="{2429116B-5287-4AAB-9D52-B1FB561BAC0B}" type="slidenum">
              <a:rPr lang="en-US" sz="1200">
                <a:solidFill>
                  <a:schemeClr val="tx1">
                    <a:tint val="75000"/>
                  </a:schemeClr>
                </a:solidFill>
              </a:rPr>
              <a:pPr algn="r">
                <a:defRPr/>
              </a:pPr>
              <a:t>52</a:t>
            </a:fld>
            <a:endParaRPr lang="en-US" sz="1200">
              <a:solidFill>
                <a:schemeClr val="tx1">
                  <a:tint val="75000"/>
                </a:schemeClr>
              </a:solidFill>
            </a:endParaRPr>
          </a:p>
        </p:txBody>
      </p:sp>
      <p:sp>
        <p:nvSpPr>
          <p:cNvPr id="80899" name="Rectangle 2"/>
          <p:cNvSpPr>
            <a:spLocks noGrp="1" noChangeArrowheads="1"/>
          </p:cNvSpPr>
          <p:nvPr>
            <p:ph type="title" idx="4294967295"/>
          </p:nvPr>
        </p:nvSpPr>
        <p:spPr>
          <a:xfrm>
            <a:off x="623888" y="1038225"/>
            <a:ext cx="7772400" cy="1143000"/>
          </a:xfrm>
        </p:spPr>
        <p:txBody>
          <a:bodyPr/>
          <a:lstStyle/>
          <a:p>
            <a:pPr eaLnBrk="1" hangingPunct="1"/>
            <a:r>
              <a:rPr lang="en-US" smtClean="0"/>
              <a:t>Specialized Test Formats</a:t>
            </a:r>
          </a:p>
        </p:txBody>
      </p:sp>
      <p:sp>
        <p:nvSpPr>
          <p:cNvPr id="80900" name="Rectangle 3"/>
          <p:cNvSpPr>
            <a:spLocks noGrp="1" noChangeArrowheads="1"/>
          </p:cNvSpPr>
          <p:nvPr>
            <p:ph type="body" idx="4294967295"/>
          </p:nvPr>
        </p:nvSpPr>
        <p:spPr bwMode="auto">
          <a:xfrm>
            <a:off x="355600" y="2528888"/>
            <a:ext cx="8229600" cy="3203575"/>
          </a:xfrm>
          <a:prstGeom prst="rect">
            <a:avLst/>
          </a:prstGeom>
          <a:noFill/>
          <a:ln>
            <a:miter lim="800000"/>
            <a:headEnd/>
            <a:tailEnd/>
          </a:ln>
        </p:spPr>
        <p:txBody>
          <a:bodyPr/>
          <a:lstStyle/>
          <a:p>
            <a:pPr marL="692150" lvl="1" indent="-347663" eaLnBrk="1" hangingPunct="1">
              <a:buFontTx/>
              <a:buChar char="o"/>
            </a:pPr>
            <a:r>
              <a:rPr lang="en-US" smtClean="0"/>
              <a:t>Braille/tactile graphics</a:t>
            </a:r>
          </a:p>
          <a:p>
            <a:pPr marL="692150" lvl="1" indent="-347663" eaLnBrk="1" hangingPunct="1">
              <a:buFontTx/>
              <a:buChar char="o"/>
            </a:pPr>
            <a:r>
              <a:rPr lang="en-US" smtClean="0"/>
              <a:t>Enlarged print</a:t>
            </a:r>
          </a:p>
          <a:p>
            <a:pPr marL="692150" lvl="1" indent="-347663" eaLnBrk="1" hangingPunct="1">
              <a:buFontTx/>
              <a:buChar char="o"/>
            </a:pPr>
            <a:r>
              <a:rPr lang="en-US" smtClean="0">
                <a:solidFill>
                  <a:srgbClr val="080808"/>
                </a:solidFill>
              </a:rPr>
              <a:t>Must be ordered from DRC</a:t>
            </a:r>
          </a:p>
          <a:p>
            <a:pPr marL="692150" lvl="1" indent="-347663" eaLnBrk="1" hangingPunct="1">
              <a:buFontTx/>
              <a:buChar char="o"/>
            </a:pPr>
            <a:r>
              <a:rPr lang="en-US" smtClean="0"/>
              <a:t>Order forms are included with testing materials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595313" y="993775"/>
            <a:ext cx="7772400" cy="1143000"/>
          </a:xfrm>
        </p:spPr>
        <p:txBody>
          <a:bodyPr/>
          <a:lstStyle/>
          <a:p>
            <a:pPr eaLnBrk="1" hangingPunct="1"/>
            <a:r>
              <a:rPr lang="en-US" smtClean="0"/>
              <a:t>Tactile and Visual Presentation Accommodations (Page 25, 26)</a:t>
            </a:r>
          </a:p>
        </p:txBody>
      </p:sp>
      <p:sp>
        <p:nvSpPr>
          <p:cNvPr id="81923" name="Rectangle 3"/>
          <p:cNvSpPr>
            <a:spLocks noGrp="1" noChangeArrowheads="1"/>
          </p:cNvSpPr>
          <p:nvPr>
            <p:ph type="body" idx="4294967295"/>
          </p:nvPr>
        </p:nvSpPr>
        <p:spPr bwMode="auto">
          <a:xfrm>
            <a:off x="479425" y="2536825"/>
            <a:ext cx="8170863" cy="3762375"/>
          </a:xfrm>
          <a:prstGeom prst="rect">
            <a:avLst/>
          </a:prstGeom>
          <a:noFill/>
          <a:ln>
            <a:miter lim="800000"/>
            <a:headEnd/>
            <a:tailEnd/>
          </a:ln>
        </p:spPr>
        <p:txBody>
          <a:bodyPr/>
          <a:lstStyle/>
          <a:p>
            <a:pPr eaLnBrk="1" hangingPunct="1"/>
            <a:r>
              <a:rPr lang="en-US" smtClean="0"/>
              <a:t>Braille/Enlarged Print</a:t>
            </a:r>
          </a:p>
          <a:p>
            <a:pPr eaLnBrk="1" hangingPunct="1"/>
            <a:r>
              <a:rPr lang="en-US" smtClean="0"/>
              <a:t>IEP teams need to utilize appropriate learning media assessments to determine optimal print size for </a:t>
            </a:r>
            <a:r>
              <a:rPr lang="en-US" i="1" smtClean="0"/>
              <a:t>sustained reading tasks</a:t>
            </a:r>
          </a:p>
          <a:p>
            <a:pPr eaLnBrk="1" hangingPunct="1"/>
            <a:r>
              <a:rPr lang="en-US" i="1" smtClean="0">
                <a:solidFill>
                  <a:srgbClr val="FF3300"/>
                </a:solidFill>
              </a:rPr>
              <a:t>LEAs should contact PDE @1-717-787-4234 if a student requires Braille or print larger than 18 point type for a </a:t>
            </a:r>
            <a:r>
              <a:rPr lang="en-US" i="1" u="sng" smtClean="0">
                <a:solidFill>
                  <a:srgbClr val="FF3300"/>
                </a:solidFill>
              </a:rPr>
              <a:t>specific section</a:t>
            </a:r>
            <a:r>
              <a:rPr lang="en-US" i="1" smtClean="0">
                <a:solidFill>
                  <a:srgbClr val="FF3300"/>
                </a:solidFill>
              </a:rPr>
              <a:t> of text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C286391-2252-4B53-9BDF-A099D9AC48F9}" type="slidenum">
              <a:rPr lang="en-US" sz="1200">
                <a:solidFill>
                  <a:schemeClr val="tx1">
                    <a:tint val="75000"/>
                  </a:schemeClr>
                </a:solidFill>
              </a:rPr>
              <a:pPr algn="r">
                <a:defRPr/>
              </a:pPr>
              <a:t>53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braille_alphabet"/>
          <p:cNvPicPr>
            <a:picLocks noChangeAspect="1" noChangeArrowheads="1"/>
          </p:cNvPicPr>
          <p:nvPr/>
        </p:nvPicPr>
        <p:blipFill>
          <a:blip r:embed="rId3" cstate="print"/>
          <a:srcRect/>
          <a:stretch>
            <a:fillRect/>
          </a:stretch>
        </p:blipFill>
        <p:spPr bwMode="auto">
          <a:xfrm>
            <a:off x="1571625" y="1250950"/>
            <a:ext cx="5360988" cy="520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braille-3"/>
          <p:cNvPicPr>
            <a:picLocks noChangeAspect="1" noChangeArrowheads="1"/>
          </p:cNvPicPr>
          <p:nvPr/>
        </p:nvPicPr>
        <p:blipFill>
          <a:blip r:embed="rId3" cstate="print"/>
          <a:srcRect/>
          <a:stretch>
            <a:fillRect/>
          </a:stretch>
        </p:blipFill>
        <p:spPr bwMode="auto">
          <a:xfrm>
            <a:off x="933450" y="1423988"/>
            <a:ext cx="7215188"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8" descr="Pbrlr-1"/>
          <p:cNvPicPr>
            <a:picLocks noChangeAspect="1" noChangeArrowheads="1"/>
          </p:cNvPicPr>
          <p:nvPr/>
        </p:nvPicPr>
        <p:blipFill>
          <a:blip r:embed="rId3" cstate="print"/>
          <a:srcRect/>
          <a:stretch>
            <a:fillRect/>
          </a:stretch>
        </p:blipFill>
        <p:spPr bwMode="auto">
          <a:xfrm>
            <a:off x="246063" y="1019175"/>
            <a:ext cx="4878387" cy="3578225"/>
          </a:xfrm>
          <a:prstGeom prst="rect">
            <a:avLst/>
          </a:prstGeom>
          <a:noFill/>
          <a:ln w="9525">
            <a:noFill/>
            <a:miter lim="800000"/>
            <a:headEnd/>
            <a:tailEnd/>
          </a:ln>
        </p:spPr>
      </p:pic>
      <p:pic>
        <p:nvPicPr>
          <p:cNvPr id="84995" name="Picture 14" descr="slate-stylus"/>
          <p:cNvPicPr>
            <a:picLocks noChangeAspect="1" noChangeArrowheads="1"/>
          </p:cNvPicPr>
          <p:nvPr/>
        </p:nvPicPr>
        <p:blipFill>
          <a:blip r:embed="rId4" cstate="print"/>
          <a:srcRect/>
          <a:stretch>
            <a:fillRect/>
          </a:stretch>
        </p:blipFill>
        <p:spPr bwMode="auto">
          <a:xfrm>
            <a:off x="5273675" y="3703638"/>
            <a:ext cx="3460750" cy="259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blind_braille_reader"/>
          <p:cNvPicPr>
            <a:picLocks noChangeAspect="1" noChangeArrowheads="1"/>
          </p:cNvPicPr>
          <p:nvPr/>
        </p:nvPicPr>
        <p:blipFill>
          <a:blip r:embed="rId3" cstate="print"/>
          <a:srcRect/>
          <a:stretch>
            <a:fillRect/>
          </a:stretch>
        </p:blipFill>
        <p:spPr bwMode="auto">
          <a:xfrm>
            <a:off x="1349375" y="1628775"/>
            <a:ext cx="6691313" cy="446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descr="brailledisplay"/>
          <p:cNvPicPr>
            <a:picLocks noChangeAspect="1" noChangeArrowheads="1"/>
          </p:cNvPicPr>
          <p:nvPr/>
        </p:nvPicPr>
        <p:blipFill>
          <a:blip r:embed="rId3" cstate="print"/>
          <a:srcRect/>
          <a:stretch>
            <a:fillRect/>
          </a:stretch>
        </p:blipFill>
        <p:spPr bwMode="auto">
          <a:xfrm>
            <a:off x="1495425" y="1612900"/>
            <a:ext cx="5891213" cy="451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Low_Vi3"/>
          <p:cNvPicPr>
            <a:picLocks noChangeAspect="1" noChangeArrowheads="1"/>
          </p:cNvPicPr>
          <p:nvPr/>
        </p:nvPicPr>
        <p:blipFill>
          <a:blip r:embed="rId3" cstate="print"/>
          <a:srcRect/>
          <a:stretch>
            <a:fillRect/>
          </a:stretch>
        </p:blipFill>
        <p:spPr bwMode="auto">
          <a:xfrm>
            <a:off x="2141538" y="930275"/>
            <a:ext cx="4275137"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623888" y="784225"/>
            <a:ext cx="7772400" cy="914400"/>
          </a:xfrm>
        </p:spPr>
        <p:txBody>
          <a:bodyPr/>
          <a:lstStyle/>
          <a:p>
            <a:r>
              <a:rPr lang="en-US" smtClean="0"/>
              <a:t>Participation for All</a:t>
            </a:r>
          </a:p>
        </p:txBody>
      </p:sp>
      <p:sp>
        <p:nvSpPr>
          <p:cNvPr id="33795" name="Rectangle 3"/>
          <p:cNvSpPr>
            <a:spLocks noGrp="1" noChangeArrowheads="1"/>
          </p:cNvSpPr>
          <p:nvPr>
            <p:ph idx="1"/>
          </p:nvPr>
        </p:nvSpPr>
        <p:spPr bwMode="auto">
          <a:xfrm>
            <a:off x="384175" y="1785938"/>
            <a:ext cx="8229600" cy="50720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mtClean="0"/>
              <a:t>PSSA, PSSA-M</a:t>
            </a:r>
          </a:p>
          <a:p>
            <a:pPr lvl="1" eaLnBrk="1" hangingPunct="1">
              <a:lnSpc>
                <a:spcPct val="80000"/>
              </a:lnSpc>
            </a:pPr>
            <a:r>
              <a:rPr lang="en-US" sz="3200" smtClean="0"/>
              <a:t>Participate with/without accommodations</a:t>
            </a:r>
          </a:p>
          <a:p>
            <a:pPr eaLnBrk="1" hangingPunct="1">
              <a:lnSpc>
                <a:spcPct val="80000"/>
              </a:lnSpc>
            </a:pPr>
            <a:r>
              <a:rPr lang="en-US" smtClean="0"/>
              <a:t>PASA</a:t>
            </a:r>
          </a:p>
          <a:p>
            <a:pPr lvl="1" eaLnBrk="1" hangingPunct="1">
              <a:lnSpc>
                <a:spcPct val="80000"/>
              </a:lnSpc>
            </a:pPr>
            <a:r>
              <a:rPr lang="en-US" sz="3200" smtClean="0"/>
              <a:t>Participate in the PASA (for students with significant cognitive disabilities).</a:t>
            </a:r>
          </a:p>
          <a:p>
            <a:pPr lvl="1" eaLnBrk="1" hangingPunct="1">
              <a:lnSpc>
                <a:spcPct val="80000"/>
              </a:lnSpc>
            </a:pPr>
            <a:r>
              <a:rPr lang="en-US" sz="3200" smtClean="0"/>
              <a:t>Adaptations for students with visual impairments, those who are deaf or hard of hearing, and/or requiring augmentative communication devices-2010 PASA Administrator’s Manual: </a:t>
            </a:r>
            <a:r>
              <a:rPr lang="en-US" sz="3200" smtClean="0">
                <a:hlinkClick r:id="rId3"/>
              </a:rPr>
              <a:t>www.pasaassessment.org</a:t>
            </a:r>
            <a:endParaRPr lang="en-US" sz="3200" smtClean="0"/>
          </a:p>
        </p:txBody>
      </p:sp>
      <p:sp>
        <p:nvSpPr>
          <p:cNvPr id="8" name="Slide Number Placeholder 7"/>
          <p:cNvSpPr>
            <a:spLocks noGrp="1"/>
          </p:cNvSpPr>
          <p:nvPr>
            <p:ph type="sldNum" sz="quarter" idx="10"/>
          </p:nvPr>
        </p:nvSpPr>
        <p:spPr/>
        <p:txBody>
          <a:bodyPr/>
          <a:lstStyle/>
          <a:p>
            <a:pPr>
              <a:defRPr/>
            </a:pPr>
            <a:fld id="{DCB3DDB1-F0AF-4C3A-BD1C-D3F5847C9DD0}"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566738" y="1109663"/>
            <a:ext cx="7772400" cy="1143000"/>
          </a:xfrm>
        </p:spPr>
        <p:txBody>
          <a:bodyPr/>
          <a:lstStyle/>
          <a:p>
            <a:pPr eaLnBrk="1" hangingPunct="1"/>
            <a:r>
              <a:rPr lang="en-US" smtClean="0"/>
              <a:t>Visual Presentation Accommodations</a:t>
            </a:r>
          </a:p>
        </p:txBody>
      </p:sp>
      <p:sp>
        <p:nvSpPr>
          <p:cNvPr id="89091" name="Rectangle 3"/>
          <p:cNvSpPr>
            <a:spLocks noGrp="1" noChangeArrowheads="1"/>
          </p:cNvSpPr>
          <p:nvPr>
            <p:ph type="body" idx="4294967295"/>
          </p:nvPr>
        </p:nvSpPr>
        <p:spPr bwMode="auto">
          <a:xfrm>
            <a:off x="1055688" y="2540000"/>
            <a:ext cx="7313612" cy="3802063"/>
          </a:xfrm>
          <a:prstGeom prst="rect">
            <a:avLst/>
          </a:prstGeom>
          <a:noFill/>
          <a:ln>
            <a:miter lim="800000"/>
            <a:headEnd/>
            <a:tailEnd/>
          </a:ln>
        </p:spPr>
        <p:txBody>
          <a:bodyPr/>
          <a:lstStyle/>
          <a:p>
            <a:pPr eaLnBrk="1" hangingPunct="1">
              <a:lnSpc>
                <a:spcPct val="90000"/>
              </a:lnSpc>
            </a:pPr>
            <a:r>
              <a:rPr lang="en-US" smtClean="0"/>
              <a:t>Electronic magnification</a:t>
            </a:r>
          </a:p>
          <a:p>
            <a:pPr eaLnBrk="1" hangingPunct="1">
              <a:lnSpc>
                <a:spcPct val="90000"/>
              </a:lnSpc>
            </a:pPr>
            <a:r>
              <a:rPr lang="en-US" smtClean="0"/>
              <a:t>Screen Magnification Software</a:t>
            </a:r>
          </a:p>
          <a:p>
            <a:pPr marL="692150" lvl="1" indent="-347663" eaLnBrk="1" hangingPunct="1">
              <a:lnSpc>
                <a:spcPct val="90000"/>
              </a:lnSpc>
            </a:pPr>
            <a:r>
              <a:rPr lang="en-US" sz="3200" smtClean="0"/>
              <a:t>Some students use enlarged computer monitors and/or screen enlargement programs or computer operating system accessibility options. Must follow all guidelines for electronic readers.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176C1275-A86F-4037-8001-C265D3B2BD8D}" type="slidenum">
              <a:rPr lang="en-US" sz="1200">
                <a:solidFill>
                  <a:schemeClr val="tx1">
                    <a:tint val="75000"/>
                  </a:schemeClr>
                </a:solidFill>
              </a:rPr>
              <a:pPr algn="r">
                <a:defRPr/>
              </a:pPr>
              <a:t>60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493713" y="1012825"/>
            <a:ext cx="8185150" cy="1295400"/>
          </a:xfrm>
        </p:spPr>
        <p:txBody>
          <a:bodyPr/>
          <a:lstStyle/>
          <a:p>
            <a:pPr eaLnBrk="1" hangingPunct="1"/>
            <a:r>
              <a:rPr lang="en-US" smtClean="0">
                <a:solidFill>
                  <a:srgbClr val="080808"/>
                </a:solidFill>
              </a:rPr>
              <a:t>Electronic Readers (Screen Reader and/or Text Reader)</a:t>
            </a:r>
          </a:p>
        </p:txBody>
      </p:sp>
      <p:sp>
        <p:nvSpPr>
          <p:cNvPr id="568323" name="Rectangle 3"/>
          <p:cNvSpPr>
            <a:spLocks noGrp="1" noChangeArrowheads="1"/>
          </p:cNvSpPr>
          <p:nvPr>
            <p:ph type="body" idx="4294967295"/>
          </p:nvPr>
        </p:nvSpPr>
        <p:spPr bwMode="auto">
          <a:xfrm>
            <a:off x="203200" y="2427288"/>
            <a:ext cx="8751888" cy="4032250"/>
          </a:xfrm>
          <a:prstGeom prst="rect">
            <a:avLst/>
          </a:prstGeom>
          <a:noFill/>
          <a:ln>
            <a:miter lim="800000"/>
            <a:headEnd/>
            <a:tailEnd/>
          </a:ln>
        </p:spPr>
        <p:txBody>
          <a:bodyPr/>
          <a:lstStyle/>
          <a:p>
            <a:pPr marL="552450" indent="-552450" eaLnBrk="1" hangingPunct="1">
              <a:lnSpc>
                <a:spcPct val="90000"/>
              </a:lnSpc>
              <a:buFont typeface="Wingdings" pitchFamily="2" charset="2"/>
              <a:buNone/>
            </a:pPr>
            <a:r>
              <a:rPr lang="en-US" smtClean="0">
                <a:solidFill>
                  <a:srgbClr val="080808"/>
                </a:solidFill>
              </a:rPr>
              <a:t>Must meet all 4 criteria:</a:t>
            </a:r>
          </a:p>
          <a:p>
            <a:pPr marL="552450" indent="-552450" eaLnBrk="1" hangingPunct="1">
              <a:lnSpc>
                <a:spcPct val="90000"/>
              </a:lnSpc>
              <a:buFont typeface="Times New Roman" pitchFamily="18" charset="0"/>
              <a:buAutoNum type="arabicPeriod"/>
            </a:pPr>
            <a:r>
              <a:rPr lang="en-US" smtClean="0">
                <a:solidFill>
                  <a:srgbClr val="080808"/>
                </a:solidFill>
              </a:rPr>
              <a:t>Used routinely in this subject both before and after PSSA</a:t>
            </a:r>
          </a:p>
          <a:p>
            <a:pPr marL="552450" indent="-552450" eaLnBrk="1" hangingPunct="1">
              <a:lnSpc>
                <a:spcPct val="90000"/>
              </a:lnSpc>
              <a:buFont typeface="Times New Roman" pitchFamily="18" charset="0"/>
              <a:buAutoNum type="arabicPeriod"/>
            </a:pPr>
            <a:r>
              <a:rPr lang="en-US" smtClean="0">
                <a:solidFill>
                  <a:srgbClr val="080808"/>
                </a:solidFill>
              </a:rPr>
              <a:t>Severely limited or prevented from participating without it (not simply performing below grade-level expectations)</a:t>
            </a:r>
          </a:p>
          <a:p>
            <a:pPr marL="552450" indent="-552450" eaLnBrk="1" hangingPunct="1">
              <a:lnSpc>
                <a:spcPct val="90000"/>
              </a:lnSpc>
              <a:buFont typeface="Times New Roman" pitchFamily="18" charset="0"/>
              <a:buAutoNum type="arabicPeriod"/>
            </a:pPr>
            <a:r>
              <a:rPr lang="en-US" smtClean="0">
                <a:solidFill>
                  <a:srgbClr val="080808"/>
                </a:solidFill>
              </a:rPr>
              <a:t>Documented in IEP or 504</a:t>
            </a:r>
          </a:p>
          <a:p>
            <a:pPr marL="552450" indent="-552450" eaLnBrk="1" hangingPunct="1">
              <a:lnSpc>
                <a:spcPct val="90000"/>
              </a:lnSpc>
              <a:buFont typeface="Times New Roman" pitchFamily="18" charset="0"/>
              <a:buAutoNum type="arabicPeriod"/>
            </a:pPr>
            <a:r>
              <a:rPr lang="en-US" smtClean="0">
                <a:solidFill>
                  <a:srgbClr val="080808"/>
                </a:solidFill>
              </a:rPr>
              <a:t>PDE has granted approval prior to test window</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A7340DED-72B0-4A2A-A271-94E2301BA603}" type="slidenum">
              <a:rPr lang="en-US" sz="1200">
                <a:solidFill>
                  <a:schemeClr val="tx1">
                    <a:tint val="75000"/>
                  </a:schemeClr>
                </a:solidFill>
              </a:rPr>
              <a:pPr algn="r">
                <a:defRPr/>
              </a:pPr>
              <a:t>61</a:t>
            </a:fld>
            <a:endParaRPr lang="en-US" sz="1200">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83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83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8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7" descr="ZoomTextscreenshot"/>
          <p:cNvPicPr>
            <a:picLocks noChangeAspect="1" noChangeArrowheads="1"/>
          </p:cNvPicPr>
          <p:nvPr/>
        </p:nvPicPr>
        <p:blipFill>
          <a:blip r:embed="rId3" cstate="print"/>
          <a:srcRect/>
          <a:stretch>
            <a:fillRect/>
          </a:stretch>
        </p:blipFill>
        <p:spPr bwMode="auto">
          <a:xfrm>
            <a:off x="1630363" y="1236663"/>
            <a:ext cx="5472112"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609600" y="914400"/>
            <a:ext cx="7772400" cy="1335088"/>
          </a:xfrm>
        </p:spPr>
        <p:txBody>
          <a:bodyPr/>
          <a:lstStyle/>
          <a:p>
            <a:pPr eaLnBrk="1" hangingPunct="1"/>
            <a:r>
              <a:rPr lang="en-US" smtClean="0"/>
              <a:t>Multi-Sensory Presentation Accommodations</a:t>
            </a:r>
          </a:p>
        </p:txBody>
      </p:sp>
      <p:sp>
        <p:nvSpPr>
          <p:cNvPr id="92163" name="Rectangle 3"/>
          <p:cNvSpPr>
            <a:spLocks noGrp="1" noChangeArrowheads="1"/>
          </p:cNvSpPr>
          <p:nvPr>
            <p:ph type="body" idx="4294967295"/>
          </p:nvPr>
        </p:nvSpPr>
        <p:spPr bwMode="auto">
          <a:xfrm>
            <a:off x="819150" y="2509838"/>
            <a:ext cx="7313613" cy="3354387"/>
          </a:xfrm>
          <a:prstGeom prst="rect">
            <a:avLst/>
          </a:prstGeom>
          <a:noFill/>
          <a:ln>
            <a:miter lim="800000"/>
            <a:headEnd/>
            <a:tailEnd/>
          </a:ln>
        </p:spPr>
        <p:txBody>
          <a:bodyPr/>
          <a:lstStyle/>
          <a:p>
            <a:pPr eaLnBrk="1" hangingPunct="1"/>
            <a:r>
              <a:rPr lang="en-US" smtClean="0"/>
              <a:t>Electronic readers: Intended for those students with a severe disability that precludes them from accessing the test…</a:t>
            </a:r>
          </a:p>
          <a:p>
            <a:pPr marL="692150" lvl="1" indent="-347663" eaLnBrk="1" hangingPunct="1"/>
            <a:r>
              <a:rPr lang="en-US" smtClean="0"/>
              <a:t>Scan and Read Programs</a:t>
            </a:r>
          </a:p>
          <a:p>
            <a:pPr marL="692150" lvl="1" indent="-347663" eaLnBrk="1" hangingPunct="1"/>
            <a:r>
              <a:rPr lang="en-US" smtClean="0"/>
              <a:t>Screen readers </a:t>
            </a:r>
          </a:p>
          <a:p>
            <a:pPr marL="692150" lvl="1" indent="-347663" eaLnBrk="1" hangingPunct="1">
              <a:buFont typeface="Wingdings" pitchFamily="2" charset="2"/>
              <a:buNone/>
            </a:pPr>
            <a:endParaRPr lang="en-US" i="1" smtClean="0">
              <a:solidFill>
                <a:srgbClr val="FF0000"/>
              </a:solidFill>
            </a:endParaRPr>
          </a:p>
          <a:p>
            <a:pPr marL="692150" lvl="1" indent="-347663" eaLnBrk="1" hangingPunct="1"/>
            <a:endParaRPr lang="en-US" sz="3200" i="1" smtClean="0">
              <a:solidFill>
                <a:srgbClr val="FF0000"/>
              </a:solidFill>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DCADD87E-AE56-43A0-91ED-C0C204140ABB}" type="slidenum">
              <a:rPr lang="en-US" sz="1200">
                <a:solidFill>
                  <a:schemeClr val="tx1">
                    <a:tint val="75000"/>
                  </a:schemeClr>
                </a:solidFill>
              </a:rPr>
              <a:pPr algn="r">
                <a:defRPr/>
              </a:pPr>
              <a:t>63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descr="JAWS9UserInterface"/>
          <p:cNvPicPr>
            <a:picLocks noChangeAspect="1" noChangeArrowheads="1"/>
          </p:cNvPicPr>
          <p:nvPr/>
        </p:nvPicPr>
        <p:blipFill>
          <a:blip r:embed="rId3" cstate="print"/>
          <a:srcRect/>
          <a:stretch>
            <a:fillRect/>
          </a:stretch>
        </p:blipFill>
        <p:spPr bwMode="auto">
          <a:xfrm>
            <a:off x="1000125" y="1598613"/>
            <a:ext cx="7445375" cy="447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623888" y="1038225"/>
            <a:ext cx="7772400" cy="1143000"/>
          </a:xfrm>
        </p:spPr>
        <p:txBody>
          <a:bodyPr/>
          <a:lstStyle/>
          <a:p>
            <a:pPr eaLnBrk="1" hangingPunct="1"/>
            <a:r>
              <a:rPr lang="en-US" smtClean="0"/>
              <a:t>Response Accommodations	</a:t>
            </a:r>
          </a:p>
        </p:txBody>
      </p:sp>
      <p:sp>
        <p:nvSpPr>
          <p:cNvPr id="94211" name="Rectangle 3"/>
          <p:cNvSpPr>
            <a:spLocks noGrp="1" noChangeArrowheads="1"/>
          </p:cNvSpPr>
          <p:nvPr>
            <p:ph type="body" idx="4294967295"/>
          </p:nvPr>
        </p:nvSpPr>
        <p:spPr bwMode="auto">
          <a:xfrm>
            <a:off x="355600" y="2528888"/>
            <a:ext cx="8229600" cy="3668712"/>
          </a:xfrm>
          <a:prstGeom prst="rect">
            <a:avLst/>
          </a:prstGeom>
          <a:noFill/>
          <a:ln>
            <a:miter lim="800000"/>
            <a:headEnd/>
            <a:tailEnd/>
          </a:ln>
        </p:spPr>
        <p:txBody>
          <a:bodyPr/>
          <a:lstStyle/>
          <a:p>
            <a:pPr eaLnBrk="1" hangingPunct="1"/>
            <a:r>
              <a:rPr lang="en-US" smtClean="0"/>
              <a:t>Braille writing devices</a:t>
            </a:r>
          </a:p>
          <a:p>
            <a:pPr eaLnBrk="1" hangingPunct="1"/>
            <a:r>
              <a:rPr lang="en-US" smtClean="0"/>
              <a:t>Computers</a:t>
            </a:r>
          </a:p>
          <a:p>
            <a:pPr eaLnBrk="1" hangingPunct="1"/>
            <a:r>
              <a:rPr lang="en-US" smtClean="0"/>
              <a:t>Note-taking devices</a:t>
            </a:r>
          </a:p>
          <a:p>
            <a:pPr eaLnBrk="1" hangingPunct="1"/>
            <a:r>
              <a:rPr lang="en-US" smtClean="0"/>
              <a:t>Adapted PDAs</a:t>
            </a:r>
          </a:p>
          <a:p>
            <a:pPr eaLnBrk="1" hangingPunct="1"/>
            <a:r>
              <a:rPr lang="en-US" smtClean="0"/>
              <a:t>Enlarged print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C7ECE0E3-BC58-4DC9-9903-61EDF15B8149}" type="slidenum">
              <a:rPr lang="en-US" sz="1200">
                <a:solidFill>
                  <a:schemeClr val="tx1">
                    <a:tint val="75000"/>
                  </a:schemeClr>
                </a:solidFill>
              </a:rPr>
              <a:pPr algn="r">
                <a:defRPr/>
              </a:pPr>
              <a:t>65</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brailer"/>
          <p:cNvPicPr>
            <a:picLocks noChangeAspect="1" noChangeArrowheads="1"/>
          </p:cNvPicPr>
          <p:nvPr/>
        </p:nvPicPr>
        <p:blipFill>
          <a:blip r:embed="rId3" cstate="print"/>
          <a:srcRect/>
          <a:stretch>
            <a:fillRect/>
          </a:stretch>
        </p:blipFill>
        <p:spPr bwMode="auto">
          <a:xfrm>
            <a:off x="1573213" y="1470025"/>
            <a:ext cx="6299200"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Figure3"/>
          <p:cNvPicPr>
            <a:picLocks noChangeAspect="1" noChangeArrowheads="1"/>
          </p:cNvPicPr>
          <p:nvPr/>
        </p:nvPicPr>
        <p:blipFill>
          <a:blip r:embed="rId3" cstate="print"/>
          <a:srcRect/>
          <a:stretch>
            <a:fillRect/>
          </a:stretch>
        </p:blipFill>
        <p:spPr bwMode="auto">
          <a:xfrm>
            <a:off x="1009650" y="1527175"/>
            <a:ext cx="714375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19088" y="784225"/>
            <a:ext cx="8477250" cy="1538288"/>
          </a:xfrm>
        </p:spPr>
        <p:txBody>
          <a:bodyPr/>
          <a:lstStyle/>
          <a:p>
            <a:pPr algn="l" eaLnBrk="1" hangingPunct="1"/>
            <a:r>
              <a:rPr lang="en-US" smtClean="0"/>
              <a:t>Electronic Braille Writer, Note-Taking Devices, and Adapted PDAs </a:t>
            </a:r>
          </a:p>
        </p:txBody>
      </p:sp>
      <p:sp>
        <p:nvSpPr>
          <p:cNvPr id="97283" name="Rectangle 3"/>
          <p:cNvSpPr>
            <a:spLocks noGrp="1" noChangeArrowheads="1"/>
          </p:cNvSpPr>
          <p:nvPr>
            <p:ph type="body" idx="4294967295"/>
          </p:nvPr>
        </p:nvSpPr>
        <p:spPr bwMode="auto">
          <a:xfrm>
            <a:off x="268288" y="2339975"/>
            <a:ext cx="8458200" cy="4300538"/>
          </a:xfrm>
          <a:prstGeom prst="rect">
            <a:avLst/>
          </a:prstGeom>
          <a:noFill/>
          <a:ln>
            <a:miter lim="800000"/>
            <a:headEnd/>
            <a:tailEnd/>
          </a:ln>
        </p:spPr>
        <p:txBody>
          <a:bodyPr/>
          <a:lstStyle/>
          <a:p>
            <a:pPr marL="692150" lvl="1" indent="-347663" eaLnBrk="1" hangingPunct="1">
              <a:lnSpc>
                <a:spcPct val="80000"/>
              </a:lnSpc>
              <a:buClr>
                <a:schemeClr val="tx2"/>
              </a:buClr>
              <a:buFontTx/>
              <a:buNone/>
            </a:pPr>
            <a:r>
              <a:rPr lang="en-US" smtClean="0"/>
              <a:t>Allowable for PSSA tests with following conditions:</a:t>
            </a:r>
          </a:p>
          <a:p>
            <a:pPr marL="987425" lvl="2" indent="-293688" eaLnBrk="1" hangingPunct="1">
              <a:lnSpc>
                <a:spcPct val="80000"/>
              </a:lnSpc>
            </a:pPr>
            <a:r>
              <a:rPr lang="en-US" sz="2800" smtClean="0"/>
              <a:t>Braille or standard input may be printed out in text form</a:t>
            </a:r>
          </a:p>
          <a:p>
            <a:pPr marL="987425" lvl="2" indent="-293688" eaLnBrk="1" hangingPunct="1">
              <a:lnSpc>
                <a:spcPct val="80000"/>
              </a:lnSpc>
            </a:pPr>
            <a:r>
              <a:rPr lang="en-US" sz="2800" smtClean="0"/>
              <a:t>Student responses must be transcribed into the regular scannable test booklet</a:t>
            </a:r>
          </a:p>
          <a:p>
            <a:pPr marL="987425" lvl="2" indent="-293688" eaLnBrk="1" hangingPunct="1">
              <a:lnSpc>
                <a:spcPct val="80000"/>
              </a:lnSpc>
            </a:pPr>
            <a:r>
              <a:rPr lang="en-US" sz="2800" smtClean="0"/>
              <a:t>Not allowable: Use of spell/grammar checker, auto correct, word prediction functions, internet functions, stored files or other supports</a:t>
            </a:r>
          </a:p>
          <a:p>
            <a:pPr marL="987425" lvl="2" indent="-293688" eaLnBrk="1" hangingPunct="1">
              <a:lnSpc>
                <a:spcPct val="80000"/>
              </a:lnSpc>
            </a:pPr>
            <a:r>
              <a:rPr lang="en-US" sz="2800" smtClean="0"/>
              <a:t>If the note-taking device is connected to a computer, guidelines for use of an electronic reader apply</a:t>
            </a:r>
          </a:p>
        </p:txBody>
      </p:sp>
      <p:pic>
        <p:nvPicPr>
          <p:cNvPr id="97284" name="Picture 4" descr="MCj04247480000[1]"/>
          <p:cNvPicPr>
            <a:picLocks noChangeAspect="1" noChangeArrowheads="1"/>
          </p:cNvPicPr>
          <p:nvPr/>
        </p:nvPicPr>
        <p:blipFill>
          <a:blip r:embed="rId3" cstate="print">
            <a:grayscl/>
            <a:biLevel thresh="50000"/>
          </a:blip>
          <a:srcRect/>
          <a:stretch>
            <a:fillRect/>
          </a:stretch>
        </p:blipFill>
        <p:spPr bwMode="auto">
          <a:xfrm rot="-9025737">
            <a:off x="123825" y="5257800"/>
            <a:ext cx="735013" cy="693738"/>
          </a:xfrm>
          <a:prstGeom prst="rect">
            <a:avLst/>
          </a:prstGeom>
          <a:noFill/>
          <a:ln w="9525">
            <a:noFill/>
            <a:miter lim="800000"/>
            <a:headEnd/>
            <a:tailEnd/>
          </a:ln>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a:defRPr/>
            </a:pPr>
            <a:fld id="{499C6C04-7501-487F-A2CB-C02C90372FBB}" type="slidenum">
              <a:rPr lang="en-US" sz="1200">
                <a:solidFill>
                  <a:schemeClr val="tx1">
                    <a:tint val="75000"/>
                  </a:schemeClr>
                </a:solidFill>
              </a:rPr>
              <a:pPr algn="r">
                <a:defRPr/>
              </a:pPr>
              <a:t>68</a:t>
            </a:fld>
            <a:endParaRPr lang="en-US" sz="1200">
              <a:solidFill>
                <a:schemeClr val="tx1">
                  <a:tint val="75000"/>
                </a:schemeClr>
              </a:solidFill>
            </a:endParaRPr>
          </a:p>
        </p:txBody>
      </p:sp>
      <p:sp>
        <p:nvSpPr>
          <p:cNvPr id="97286" name="AutoShape 7"/>
          <p:cNvSpPr>
            <a:spLocks noChangeAspect="1" noChangeArrowheads="1"/>
          </p:cNvSpPr>
          <p:nvPr/>
        </p:nvSpPr>
        <p:spPr bwMode="auto">
          <a:xfrm>
            <a:off x="381000" y="5257800"/>
            <a:ext cx="735013" cy="693738"/>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descr="58957885_1b14d5a761"/>
          <p:cNvPicPr>
            <a:picLocks noChangeAspect="1" noChangeArrowheads="1"/>
          </p:cNvPicPr>
          <p:nvPr/>
        </p:nvPicPr>
        <p:blipFill>
          <a:blip r:embed="rId3" cstate="print"/>
          <a:srcRect/>
          <a:stretch>
            <a:fillRect/>
          </a:stretch>
        </p:blipFill>
        <p:spPr bwMode="auto">
          <a:xfrm>
            <a:off x="1235075" y="1292225"/>
            <a:ext cx="6723063" cy="508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595313" y="922338"/>
            <a:ext cx="7772400" cy="877887"/>
          </a:xfrm>
        </p:spPr>
        <p:txBody>
          <a:bodyPr/>
          <a:lstStyle/>
          <a:p>
            <a:pPr eaLnBrk="1" hangingPunct="1"/>
            <a:r>
              <a:rPr lang="en-US" sz="4000" smtClean="0"/>
              <a:t>Accommodations vs. Modifications</a:t>
            </a:r>
          </a:p>
        </p:txBody>
      </p:sp>
      <p:sp>
        <p:nvSpPr>
          <p:cNvPr id="34819" name="Rectangle 5"/>
          <p:cNvSpPr>
            <a:spLocks noGrp="1" noChangeArrowheads="1"/>
          </p:cNvSpPr>
          <p:nvPr>
            <p:ph type="body" idx="1"/>
          </p:nvPr>
        </p:nvSpPr>
        <p:spPr bwMode="auto">
          <a:xfrm>
            <a:off x="0" y="1817688"/>
            <a:ext cx="8912225" cy="4641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Accommodations are practices that provide equitable access to test items, for example,</a:t>
            </a:r>
          </a:p>
          <a:p>
            <a:pPr lvl="1" eaLnBrk="1" hangingPunct="1"/>
            <a:r>
              <a:rPr lang="en-US" smtClean="0"/>
              <a:t>More time than peers to complete tests</a:t>
            </a:r>
          </a:p>
          <a:p>
            <a:pPr lvl="1" eaLnBrk="1" hangingPunct="1"/>
            <a:r>
              <a:rPr lang="en-US" smtClean="0"/>
              <a:t>Read-aloud of math and science test items</a:t>
            </a:r>
          </a:p>
          <a:p>
            <a:pPr eaLnBrk="1" hangingPunct="1"/>
            <a:r>
              <a:rPr lang="en-US" smtClean="0"/>
              <a:t>Modifications are intentional changes that might reduce performance expectations </a:t>
            </a:r>
          </a:p>
          <a:p>
            <a:pPr lvl="1" eaLnBrk="1" hangingPunct="1"/>
            <a:r>
              <a:rPr lang="en-US" smtClean="0"/>
              <a:t>Requiring a student to complete fewer test items</a:t>
            </a:r>
          </a:p>
          <a:p>
            <a:pPr lvl="1" eaLnBrk="1" hangingPunct="1"/>
            <a:r>
              <a:rPr lang="en-US" smtClean="0"/>
              <a:t>Giving hints or clues to make items less difficult</a:t>
            </a:r>
          </a:p>
          <a:p>
            <a:pPr lvl="1" eaLnBrk="1" hangingPunct="1"/>
            <a:endParaRPr lang="en-US" smtClean="0"/>
          </a:p>
          <a:p>
            <a:pPr lvl="1" eaLnBrk="1" hangingPunct="1"/>
            <a:endParaRPr lang="en-US" smtClean="0"/>
          </a:p>
        </p:txBody>
      </p:sp>
      <p:sp>
        <p:nvSpPr>
          <p:cNvPr id="7" name="Slide Number Placeholder 6"/>
          <p:cNvSpPr>
            <a:spLocks noGrp="1"/>
          </p:cNvSpPr>
          <p:nvPr>
            <p:ph type="sldNum" sz="quarter" idx="10"/>
          </p:nvPr>
        </p:nvSpPr>
        <p:spPr/>
        <p:txBody>
          <a:bodyPr/>
          <a:lstStyle/>
          <a:p>
            <a:pPr>
              <a:defRPr/>
            </a:pPr>
            <a:fld id="{E3A743D6-F6EC-41E5-A5EA-03ABFE1D8D65}" type="slidenum">
              <a:rPr lang="en-US"/>
              <a:pPr>
                <a:defRPr/>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261938" y="1038225"/>
            <a:ext cx="8134350" cy="1143000"/>
          </a:xfrm>
        </p:spPr>
        <p:txBody>
          <a:bodyPr/>
          <a:lstStyle/>
          <a:p>
            <a:pPr eaLnBrk="1" hangingPunct="1"/>
            <a:r>
              <a:rPr lang="en-US" smtClean="0"/>
              <a:t>Materials or Devices Used to Solve or Organize Responses</a:t>
            </a:r>
          </a:p>
        </p:txBody>
      </p:sp>
      <p:sp>
        <p:nvSpPr>
          <p:cNvPr id="99331" name="Rectangle 3"/>
          <p:cNvSpPr>
            <a:spLocks noGrp="1" noChangeArrowheads="1"/>
          </p:cNvSpPr>
          <p:nvPr>
            <p:ph type="body" idx="4294967295"/>
          </p:nvPr>
        </p:nvSpPr>
        <p:spPr bwMode="auto">
          <a:xfrm>
            <a:off x="384175" y="2571750"/>
            <a:ext cx="8229600" cy="3829050"/>
          </a:xfrm>
          <a:prstGeom prst="rect">
            <a:avLst/>
          </a:prstGeom>
          <a:noFill/>
          <a:ln>
            <a:miter lim="800000"/>
            <a:headEnd/>
            <a:tailEnd/>
          </a:ln>
        </p:spPr>
        <p:txBody>
          <a:bodyPr/>
          <a:lstStyle/>
          <a:p>
            <a:pPr eaLnBrk="1" hangingPunct="1"/>
            <a:r>
              <a:rPr lang="en-US" smtClean="0"/>
              <a:t>A Cranmer abacus may be used when math problems are to be calculated without a calculator.  The abacus functions as paper and pencil for students with visual impairment </a:t>
            </a:r>
          </a:p>
          <a:p>
            <a:pPr eaLnBrk="1" hangingPunct="1"/>
            <a:r>
              <a:rPr lang="en-US" smtClean="0"/>
              <a:t>Use of a number line (enlarged print or Braille)</a:t>
            </a:r>
          </a:p>
          <a:p>
            <a:pPr eaLnBrk="1" hangingPunct="1"/>
            <a:r>
              <a:rPr lang="en-US" smtClean="0"/>
              <a:t>Use of enlarged print and/or tactile rulers</a:t>
            </a:r>
          </a:p>
          <a:p>
            <a:pPr marL="692150" lvl="1" indent="-347663" eaLnBrk="1" hangingPunct="1"/>
            <a:r>
              <a:rPr lang="en-US" sz="3200" smtClean="0"/>
              <a:t>Tactile rulers do not measure less that 1/16”. </a:t>
            </a:r>
          </a:p>
        </p:txBody>
      </p:sp>
      <p:pic>
        <p:nvPicPr>
          <p:cNvPr id="99332" name="Picture 4" descr="MCj04247480000[1]"/>
          <p:cNvPicPr>
            <a:picLocks noChangeAspect="1" noChangeArrowheads="1"/>
          </p:cNvPicPr>
          <p:nvPr/>
        </p:nvPicPr>
        <p:blipFill>
          <a:blip r:embed="rId3" cstate="print">
            <a:grayscl/>
            <a:biLevel thresh="50000"/>
          </a:blip>
          <a:srcRect/>
          <a:stretch>
            <a:fillRect/>
          </a:stretch>
        </p:blipFill>
        <p:spPr bwMode="auto">
          <a:xfrm rot="-9025737">
            <a:off x="268288" y="5822950"/>
            <a:ext cx="506412" cy="477838"/>
          </a:xfrm>
          <a:prstGeom prst="rect">
            <a:avLst/>
          </a:prstGeom>
          <a:noFill/>
          <a:ln w="9525">
            <a:noFill/>
            <a:miter lim="800000"/>
            <a:headEnd/>
            <a:tailEnd/>
          </a:ln>
        </p:spPr>
      </p:pic>
      <p:sp>
        <p:nvSpPr>
          <p:cNvPr id="8" name="Slide Number Placeholder 7"/>
          <p:cNvSpPr txBox="1">
            <a:spLocks noGrp="1"/>
          </p:cNvSpPr>
          <p:nvPr/>
        </p:nvSpPr>
        <p:spPr>
          <a:xfrm>
            <a:off x="6553200" y="6356350"/>
            <a:ext cx="2133600" cy="365125"/>
          </a:xfrm>
          <a:prstGeom prst="rect">
            <a:avLst/>
          </a:prstGeom>
          <a:noFill/>
        </p:spPr>
        <p:txBody>
          <a:bodyPr anchor="ctr"/>
          <a:lstStyle/>
          <a:p>
            <a:pPr algn="r">
              <a:defRPr/>
            </a:pPr>
            <a:fld id="{5B23E00F-B5B2-49B4-8404-E80F194F2089}" type="slidenum">
              <a:rPr lang="en-US" sz="1200">
                <a:solidFill>
                  <a:schemeClr val="tx1">
                    <a:tint val="75000"/>
                  </a:schemeClr>
                </a:solidFill>
              </a:rPr>
              <a:pPr algn="r">
                <a:defRPr/>
              </a:pPr>
              <a:t>70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descr="abacus-full"/>
          <p:cNvPicPr>
            <a:picLocks noChangeAspect="1" noChangeArrowheads="1"/>
          </p:cNvPicPr>
          <p:nvPr/>
        </p:nvPicPr>
        <p:blipFill>
          <a:blip r:embed="rId3" cstate="print"/>
          <a:srcRect/>
          <a:stretch>
            <a:fillRect/>
          </a:stretch>
        </p:blipFill>
        <p:spPr bwMode="auto">
          <a:xfrm>
            <a:off x="1185863" y="1541463"/>
            <a:ext cx="6727825"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Grp="1" noChangeAspect="1" noChangeArrowheads="1"/>
          </p:cNvPicPr>
          <p:nvPr>
            <p:ph type="body" idx="4294967295"/>
          </p:nvPr>
        </p:nvPicPr>
        <p:blipFill>
          <a:blip r:embed="rId3" cstate="print"/>
          <a:srcRect/>
          <a:stretch>
            <a:fillRect/>
          </a:stretch>
        </p:blipFill>
        <p:spPr bwMode="auto">
          <a:xfrm>
            <a:off x="1071563" y="1165225"/>
            <a:ext cx="7059612" cy="5310188"/>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7" descr="03-11"/>
          <p:cNvPicPr>
            <a:picLocks noChangeAspect="1" noChangeArrowheads="1"/>
          </p:cNvPicPr>
          <p:nvPr/>
        </p:nvPicPr>
        <p:blipFill>
          <a:blip r:embed="rId3" cstate="print"/>
          <a:srcRect/>
          <a:stretch>
            <a:fillRect/>
          </a:stretch>
        </p:blipFill>
        <p:spPr bwMode="auto">
          <a:xfrm>
            <a:off x="1836738" y="1222375"/>
            <a:ext cx="5224462" cy="522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609600" y="1241425"/>
            <a:ext cx="7772400" cy="1143000"/>
          </a:xfrm>
        </p:spPr>
        <p:txBody>
          <a:bodyPr/>
          <a:lstStyle/>
          <a:p>
            <a:pPr eaLnBrk="1" hangingPunct="1"/>
            <a:r>
              <a:rPr lang="en-US" smtClean="0"/>
              <a:t>Setting Accommodations </a:t>
            </a:r>
            <a:br>
              <a:rPr lang="en-US" smtClean="0"/>
            </a:br>
            <a:endParaRPr lang="en-US" smtClean="0"/>
          </a:p>
        </p:txBody>
      </p:sp>
      <p:sp>
        <p:nvSpPr>
          <p:cNvPr id="103427" name="Rectangle 3"/>
          <p:cNvSpPr>
            <a:spLocks noGrp="1" noChangeArrowheads="1"/>
          </p:cNvSpPr>
          <p:nvPr>
            <p:ph type="body" idx="4294967295"/>
          </p:nvPr>
        </p:nvSpPr>
        <p:spPr bwMode="auto">
          <a:xfrm>
            <a:off x="977900" y="2776538"/>
            <a:ext cx="7313613" cy="2346325"/>
          </a:xfrm>
          <a:prstGeom prst="rect">
            <a:avLst/>
          </a:prstGeom>
          <a:noFill/>
          <a:ln>
            <a:miter lim="800000"/>
            <a:headEnd/>
            <a:tailEnd/>
          </a:ln>
        </p:spPr>
        <p:txBody>
          <a:bodyPr/>
          <a:lstStyle/>
          <a:p>
            <a:pPr eaLnBrk="1" hangingPunct="1"/>
            <a:r>
              <a:rPr lang="en-US" smtClean="0"/>
              <a:t>A student with low vision may bring appropriate task lighting to the test situation.</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BAD2B2F3-6700-4345-BF47-5D55142E6E6F}" type="slidenum">
              <a:rPr lang="en-US" sz="1200">
                <a:solidFill>
                  <a:schemeClr val="tx1">
                    <a:tint val="75000"/>
                  </a:schemeClr>
                </a:solidFill>
              </a:rPr>
              <a:pPr algn="r">
                <a:defRPr/>
              </a:pPr>
              <a:t>74</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S178_Portable_task_light_L"/>
          <p:cNvPicPr>
            <a:picLocks noChangeAspect="1" noChangeArrowheads="1"/>
          </p:cNvPicPr>
          <p:nvPr/>
        </p:nvPicPr>
        <p:blipFill>
          <a:blip r:embed="rId3" cstate="print"/>
          <a:srcRect/>
          <a:stretch>
            <a:fillRect/>
          </a:stretch>
        </p:blipFill>
        <p:spPr bwMode="auto">
          <a:xfrm>
            <a:off x="2005013" y="1455738"/>
            <a:ext cx="4727575"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623888" y="1038225"/>
            <a:ext cx="7772400" cy="1143000"/>
          </a:xfrm>
        </p:spPr>
        <p:txBody>
          <a:bodyPr/>
          <a:lstStyle/>
          <a:p>
            <a:pPr eaLnBrk="1" hangingPunct="1"/>
            <a:r>
              <a:rPr lang="en-US" smtClean="0"/>
              <a:t>Timing and Scheduling Accommodations</a:t>
            </a:r>
          </a:p>
        </p:txBody>
      </p:sp>
      <p:sp>
        <p:nvSpPr>
          <p:cNvPr id="105475" name="Rectangle 3"/>
          <p:cNvSpPr>
            <a:spLocks noGrp="1" noChangeArrowheads="1"/>
          </p:cNvSpPr>
          <p:nvPr>
            <p:ph type="body" idx="4294967295"/>
          </p:nvPr>
        </p:nvSpPr>
        <p:spPr bwMode="auto">
          <a:xfrm>
            <a:off x="355600" y="2528888"/>
            <a:ext cx="8229600" cy="3581400"/>
          </a:xfrm>
          <a:prstGeom prst="rect">
            <a:avLst/>
          </a:prstGeom>
          <a:noFill/>
          <a:ln>
            <a:miter lim="800000"/>
            <a:headEnd/>
            <a:tailEnd/>
          </a:ln>
        </p:spPr>
        <p:txBody>
          <a:bodyPr/>
          <a:lstStyle/>
          <a:p>
            <a:pPr eaLnBrk="1" hangingPunct="1"/>
            <a:r>
              <a:rPr lang="en-US" smtClean="0"/>
              <a:t>Extended Time </a:t>
            </a:r>
          </a:p>
          <a:p>
            <a:pPr marL="692150" lvl="1" indent="-347663" eaLnBrk="1" hangingPunct="1"/>
            <a:r>
              <a:rPr lang="en-US" sz="3200" smtClean="0"/>
              <a:t>Should be determined by IEP team based on learning media assessment results</a:t>
            </a:r>
          </a:p>
          <a:p>
            <a:pPr marL="692150" lvl="1" indent="-347663" eaLnBrk="1" hangingPunct="1"/>
            <a:r>
              <a:rPr lang="en-US" sz="3200" smtClean="0"/>
              <a:t>Remember to “raise the bar.”</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DFD1F0BA-04CC-419C-9B91-5A20BBE038AC}" type="slidenum">
              <a:rPr lang="en-US" sz="1200">
                <a:solidFill>
                  <a:schemeClr val="tx1">
                    <a:tint val="75000"/>
                  </a:schemeClr>
                </a:solidFill>
              </a:rPr>
              <a:pPr algn="r">
                <a:defRPr/>
              </a:pPr>
              <a:t>76</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609600" y="936625"/>
            <a:ext cx="7772400" cy="877888"/>
          </a:xfrm>
        </p:spPr>
        <p:txBody>
          <a:bodyPr/>
          <a:lstStyle/>
          <a:p>
            <a:r>
              <a:rPr lang="en-US" smtClean="0"/>
              <a:t>Assessment</a:t>
            </a:r>
            <a:br>
              <a:rPr lang="en-US" smtClean="0"/>
            </a:br>
            <a:r>
              <a:rPr lang="en-US" smtClean="0"/>
              <a:t> Accommodations</a:t>
            </a:r>
          </a:p>
        </p:txBody>
      </p:sp>
      <p:sp>
        <p:nvSpPr>
          <p:cNvPr id="106499"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AB86B4A6-5061-4E2E-A260-C114D6B0AB2B}" type="slidenum">
              <a:rPr lang="en-US" sz="1200">
                <a:solidFill>
                  <a:schemeClr val="tx1">
                    <a:tint val="75000"/>
                  </a:schemeClr>
                </a:solidFill>
              </a:rPr>
              <a:pPr algn="r">
                <a:defRPr/>
              </a:pPr>
              <a:t>77</a:t>
            </a:fld>
            <a:endParaRPr lang="en-US" sz="1200">
              <a:solidFill>
                <a:schemeClr val="tx1">
                  <a:tint val="75000"/>
                </a:schemeClr>
              </a:solidFill>
            </a:endParaRPr>
          </a:p>
        </p:txBody>
      </p:sp>
      <p:pic>
        <p:nvPicPr>
          <p:cNvPr id="106501"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550863" y="979488"/>
            <a:ext cx="7772400" cy="1143000"/>
          </a:xfrm>
        </p:spPr>
        <p:txBody>
          <a:bodyPr/>
          <a:lstStyle/>
          <a:p>
            <a:r>
              <a:rPr lang="en-US" sz="5400" b="1" i="1" smtClean="0"/>
              <a:t>Section Break</a:t>
            </a:r>
          </a:p>
        </p:txBody>
      </p:sp>
      <p:sp>
        <p:nvSpPr>
          <p:cNvPr id="107523" name="Content Placeholder 2"/>
          <p:cNvSpPr>
            <a:spLocks noGrp="1"/>
          </p:cNvSpPr>
          <p:nvPr>
            <p:ph idx="4294967295"/>
          </p:nvPr>
        </p:nvSpPr>
        <p:spPr bwMode="auto">
          <a:xfrm>
            <a:off x="457200" y="2079625"/>
            <a:ext cx="8229600" cy="4322763"/>
          </a:xfrm>
          <a:prstGeom prst="rect">
            <a:avLst/>
          </a:prstGeom>
          <a:solidFill>
            <a:srgbClr val="FFFFFF"/>
          </a:solidFill>
          <a:ln>
            <a:solidFill>
              <a:srgbClr val="000000"/>
            </a:solidFill>
            <a:miter lim="800000"/>
            <a:headEnd/>
            <a:tailEnd/>
          </a:ln>
        </p:spPr>
        <p:txBody>
          <a:bodyPr/>
          <a:lstStyle/>
          <a:p>
            <a:pPr>
              <a:buFontTx/>
              <a:buNone/>
            </a:pPr>
            <a:endParaRPr lang="en-US" sz="5400" b="1" smtClean="0"/>
          </a:p>
          <a:p>
            <a:pPr>
              <a:buFontTx/>
              <a:buNone/>
            </a:pPr>
            <a:endParaRPr lang="en-US" sz="5400" b="1" smtClean="0"/>
          </a:p>
          <a:p>
            <a:pPr>
              <a:buFontTx/>
              <a:buNone/>
            </a:pPr>
            <a:r>
              <a:rPr lang="en-US" sz="5400" b="1" smtClean="0"/>
              <a:t>Questions???</a:t>
            </a:r>
            <a:endParaRPr lang="en-US" sz="5400" smtClean="0"/>
          </a:p>
          <a:p>
            <a:pPr>
              <a:buFontTx/>
              <a:buNone/>
            </a:pPr>
            <a:endParaRPr lang="en-US" sz="5400" i="1" smtClean="0"/>
          </a:p>
          <a:p>
            <a:pPr>
              <a:buFontTx/>
              <a:buNone/>
            </a:pPr>
            <a:endParaRPr lang="en-US" sz="4800" smtClean="0"/>
          </a:p>
        </p:txBody>
      </p:sp>
      <p:pic>
        <p:nvPicPr>
          <p:cNvPr id="107524" name="Picture 3" descr="C:\Users\nrodgers\AppData\Local\Microsoft\Windows\Temporary Internet Files\Content.IE5\BVC9FKVN\MPj04395510000[1].jpg"/>
          <p:cNvPicPr>
            <a:picLocks noChangeAspect="1" noChangeArrowheads="1"/>
          </p:cNvPicPr>
          <p:nvPr/>
        </p:nvPicPr>
        <p:blipFill>
          <a:blip r:embed="rId3" cstate="print"/>
          <a:srcRect/>
          <a:stretch>
            <a:fillRect/>
          </a:stretch>
        </p:blipFill>
        <p:spPr bwMode="auto">
          <a:xfrm>
            <a:off x="5791200" y="2303463"/>
            <a:ext cx="2667000" cy="3995737"/>
          </a:xfrm>
          <a:prstGeom prst="rect">
            <a:avLst/>
          </a:prstGeom>
          <a:noFill/>
          <a:ln w="9525">
            <a:noFill/>
            <a:miter lim="800000"/>
            <a:headEnd/>
            <a:tailEnd/>
          </a:ln>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623888" y="1038225"/>
            <a:ext cx="7772400" cy="1143000"/>
          </a:xfrm>
        </p:spPr>
        <p:txBody>
          <a:bodyPr/>
          <a:lstStyle/>
          <a:p>
            <a:pPr eaLnBrk="1" hangingPunct="1"/>
            <a:r>
              <a:rPr lang="en-US" smtClean="0"/>
              <a:t>Review of Multi-Sensory Accommodations</a:t>
            </a:r>
          </a:p>
        </p:txBody>
      </p:sp>
      <p:sp>
        <p:nvSpPr>
          <p:cNvPr id="108547" name="Rectangle 3"/>
          <p:cNvSpPr>
            <a:spLocks noGrp="1" noChangeArrowheads="1"/>
          </p:cNvSpPr>
          <p:nvPr>
            <p:ph type="body" idx="4294967295"/>
          </p:nvPr>
        </p:nvSpPr>
        <p:spPr bwMode="auto">
          <a:xfrm>
            <a:off x="355600" y="2528888"/>
            <a:ext cx="8229600" cy="2638425"/>
          </a:xfrm>
          <a:prstGeom prst="rect">
            <a:avLst/>
          </a:prstGeom>
          <a:noFill/>
          <a:ln>
            <a:miter lim="800000"/>
            <a:headEnd/>
            <a:tailEnd/>
          </a:ln>
        </p:spPr>
        <p:txBody>
          <a:bodyPr/>
          <a:lstStyle/>
          <a:p>
            <a:pPr eaLnBrk="1" hangingPunct="1"/>
            <a:r>
              <a:rPr lang="en-US" smtClean="0"/>
              <a:t>Student Characteristics</a:t>
            </a:r>
          </a:p>
          <a:p>
            <a:pPr eaLnBrk="1" hangingPunct="1"/>
            <a:r>
              <a:rPr lang="en-US" smtClean="0"/>
              <a:t>Multi-Sensory Accommodations vs. Multi-Sensory Modification</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93391178-6D48-46FF-8B72-813391F20A76}" type="slidenum">
              <a:rPr lang="en-US" sz="1200">
                <a:solidFill>
                  <a:schemeClr val="tx1">
                    <a:tint val="75000"/>
                  </a:schemeClr>
                </a:solidFill>
              </a:rPr>
              <a:pPr algn="r">
                <a:defRPr/>
              </a:pPr>
              <a:t>79</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936625"/>
            <a:ext cx="7772400" cy="877888"/>
          </a:xfrm>
        </p:spPr>
        <p:txBody>
          <a:bodyPr/>
          <a:lstStyle/>
          <a:p>
            <a:r>
              <a:rPr lang="en-US" smtClean="0"/>
              <a:t>Assessment</a:t>
            </a:r>
            <a:br>
              <a:rPr lang="en-US" smtClean="0"/>
            </a:br>
            <a:r>
              <a:rPr lang="en-US" smtClean="0"/>
              <a:t> Accommodations</a:t>
            </a:r>
          </a:p>
        </p:txBody>
      </p:sp>
      <p:sp>
        <p:nvSpPr>
          <p:cNvPr id="35843" name="Content Placeholder 2"/>
          <p:cNvSpPr>
            <a:spLocks noGrp="1"/>
          </p:cNvSpPr>
          <p:nvPr>
            <p:ph idx="1"/>
          </p:nvPr>
        </p:nvSpPr>
        <p:spPr bwMode="auto">
          <a:xfrm>
            <a:off x="282575" y="3109913"/>
            <a:ext cx="7394575" cy="3087687"/>
          </a:xfrm>
          <a:noFill/>
          <a:ln>
            <a:miter lim="800000"/>
            <a:headEnd/>
            <a:tailEnd/>
          </a:ln>
        </p:spPr>
        <p:txBody>
          <a:bodyPr vert="horz" wrap="square" lIns="91440" tIns="45720" rIns="91440" bIns="45720" numCol="1" anchor="t" anchorCtr="0" compatLnSpc="1">
            <a:prstTxWarp prst="textNoShape">
              <a:avLst/>
            </a:prstTxWarp>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a:spLocks noGrp="1"/>
          </p:cNvSpPr>
          <p:nvPr>
            <p:ph type="sldNum" sz="quarter" idx="10"/>
          </p:nvPr>
        </p:nvSpPr>
        <p:spPr/>
        <p:txBody>
          <a:bodyPr/>
          <a:lstStyle/>
          <a:p>
            <a:pPr>
              <a:defRPr/>
            </a:pPr>
            <a:fld id="{88485FD6-E029-41FA-AD1F-8A56E0E9408F}" type="slidenum">
              <a:rPr lang="en-US"/>
              <a:pPr>
                <a:defRPr/>
              </a:pPr>
              <a:t>8</a:t>
            </a:fld>
            <a:endParaRPr lang="en-US"/>
          </a:p>
        </p:txBody>
      </p:sp>
      <p:pic>
        <p:nvPicPr>
          <p:cNvPr id="35845"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623888" y="1038225"/>
            <a:ext cx="7772400" cy="833438"/>
          </a:xfrm>
        </p:spPr>
        <p:txBody>
          <a:bodyPr/>
          <a:lstStyle/>
          <a:p>
            <a:pPr eaLnBrk="1" hangingPunct="1"/>
            <a:r>
              <a:rPr lang="en-US" smtClean="0"/>
              <a:t>Student Characteristics</a:t>
            </a:r>
          </a:p>
        </p:txBody>
      </p:sp>
      <p:sp>
        <p:nvSpPr>
          <p:cNvPr id="109571" name="Rectangle 3"/>
          <p:cNvSpPr>
            <a:spLocks noGrp="1" noChangeArrowheads="1"/>
          </p:cNvSpPr>
          <p:nvPr>
            <p:ph type="body" idx="4294967295"/>
          </p:nvPr>
        </p:nvSpPr>
        <p:spPr bwMode="auto">
          <a:xfrm>
            <a:off x="428625" y="1978025"/>
            <a:ext cx="8229600" cy="4525963"/>
          </a:xfrm>
          <a:prstGeom prst="rect">
            <a:avLst/>
          </a:prstGeom>
          <a:noFill/>
          <a:ln>
            <a:miter lim="800000"/>
            <a:headEnd/>
            <a:tailEnd/>
          </a:ln>
        </p:spPr>
        <p:txBody>
          <a:bodyPr/>
          <a:lstStyle/>
          <a:p>
            <a:pPr eaLnBrk="1" hangingPunct="1">
              <a:buFont typeface="Wingdings" pitchFamily="2" charset="2"/>
              <a:buNone/>
            </a:pPr>
            <a:r>
              <a:rPr lang="en-US" sz="2500" smtClean="0"/>
              <a:t>Students needing these accommodations may have difficulty with: </a:t>
            </a:r>
          </a:p>
          <a:p>
            <a:pPr eaLnBrk="1" hangingPunct="1">
              <a:buFont typeface="Wingdings" pitchFamily="2" charset="2"/>
              <a:buNone/>
            </a:pPr>
            <a:r>
              <a:rPr lang="en-US" sz="2500" smtClean="0"/>
              <a:t>						</a:t>
            </a:r>
          </a:p>
          <a:p>
            <a:pPr eaLnBrk="1" hangingPunct="1">
              <a:buFont typeface="Wingdings" pitchFamily="2" charset="2"/>
              <a:buNone/>
            </a:pPr>
            <a:r>
              <a:rPr lang="en-US" sz="2500" smtClean="0"/>
              <a:t>			Communicating</a:t>
            </a:r>
          </a:p>
          <a:p>
            <a:pPr eaLnBrk="1" hangingPunct="1">
              <a:buFont typeface="Wingdings" pitchFamily="2" charset="2"/>
              <a:buNone/>
            </a:pPr>
            <a:r>
              <a:rPr lang="en-US" sz="2500" smtClean="0"/>
              <a:t>Typing				 	Writing</a:t>
            </a:r>
          </a:p>
          <a:p>
            <a:pPr eaLnBrk="1" hangingPunct="1">
              <a:buFont typeface="Wingdings" pitchFamily="2" charset="2"/>
              <a:buNone/>
            </a:pPr>
            <a:r>
              <a:rPr lang="en-US" sz="2500" smtClean="0"/>
              <a:t>					Spelling</a:t>
            </a:r>
          </a:p>
          <a:p>
            <a:pPr eaLnBrk="1" hangingPunct="1">
              <a:buFont typeface="Wingdings" pitchFamily="2" charset="2"/>
              <a:buNone/>
            </a:pPr>
            <a:r>
              <a:rPr lang="en-US" sz="2500" smtClean="0"/>
              <a:t>Reading</a:t>
            </a:r>
          </a:p>
          <a:p>
            <a:pPr eaLnBrk="1" hangingPunct="1">
              <a:buFont typeface="Wingdings" pitchFamily="2" charset="2"/>
              <a:buNone/>
            </a:pPr>
            <a:r>
              <a:rPr lang="en-US" sz="2500" smtClean="0"/>
              <a:t>						Attention</a:t>
            </a:r>
          </a:p>
          <a:p>
            <a:pPr eaLnBrk="1" hangingPunct="1">
              <a:buFont typeface="Wingdings" pitchFamily="2" charset="2"/>
              <a:buNone/>
            </a:pPr>
            <a:r>
              <a:rPr lang="en-US" sz="2500" smtClean="0"/>
              <a:t>			Physical Access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FD592476-BAD3-47A0-A0CC-DA90E465D512}" type="slidenum">
              <a:rPr lang="en-US" sz="1200">
                <a:solidFill>
                  <a:schemeClr val="tx1">
                    <a:tint val="75000"/>
                  </a:schemeClr>
                </a:solidFill>
              </a:rPr>
              <a:pPr algn="r">
                <a:defRPr/>
              </a:pPr>
              <a:t>80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620713" y="1100138"/>
            <a:ext cx="8077200" cy="1143000"/>
          </a:xfrm>
        </p:spPr>
        <p:txBody>
          <a:bodyPr/>
          <a:lstStyle/>
          <a:p>
            <a:pPr eaLnBrk="1" hangingPunct="1"/>
            <a:r>
              <a:rPr lang="en-US" sz="3200" smtClean="0"/>
              <a:t>Human Reader </a:t>
            </a:r>
            <a:br>
              <a:rPr lang="en-US" sz="3200" smtClean="0"/>
            </a:br>
            <a:r>
              <a:rPr lang="en-US" sz="2400" b="1" smtClean="0">
                <a:solidFill>
                  <a:schemeClr val="tx1"/>
                </a:solidFill>
              </a:rPr>
              <a:t>For students who are unable to decode text visually, the following sections of the PSSA</a:t>
            </a:r>
          </a:p>
        </p:txBody>
      </p:sp>
      <p:sp>
        <p:nvSpPr>
          <p:cNvPr id="110595" name="Rectangle 4"/>
          <p:cNvSpPr>
            <a:spLocks noGrp="1" noChangeArrowheads="1"/>
          </p:cNvSpPr>
          <p:nvPr>
            <p:ph type="body" sz="half" idx="4294967295"/>
          </p:nvPr>
        </p:nvSpPr>
        <p:spPr bwMode="auto">
          <a:xfrm>
            <a:off x="485775" y="2659063"/>
            <a:ext cx="4038600" cy="3814762"/>
          </a:xfrm>
          <a:prstGeom prst="rect">
            <a:avLst/>
          </a:prstGeom>
          <a:noFill/>
          <a:ln>
            <a:miter lim="800000"/>
            <a:headEnd/>
            <a:tailEnd/>
          </a:ln>
        </p:spPr>
        <p:txBody>
          <a:bodyPr/>
          <a:lstStyle/>
          <a:p>
            <a:pPr eaLnBrk="1" hangingPunct="1">
              <a:lnSpc>
                <a:spcPct val="90000"/>
              </a:lnSpc>
              <a:buFont typeface="Wingdings" pitchFamily="2" charset="2"/>
              <a:buNone/>
            </a:pPr>
            <a:r>
              <a:rPr lang="en-US" sz="2900" smtClean="0"/>
              <a:t>May be read aloud:</a:t>
            </a:r>
            <a:endParaRPr lang="en-US" sz="2100" smtClean="0"/>
          </a:p>
          <a:p>
            <a:pPr eaLnBrk="1" hangingPunct="1">
              <a:lnSpc>
                <a:spcPct val="90000"/>
              </a:lnSpc>
            </a:pPr>
            <a:r>
              <a:rPr lang="en-US" sz="2900" smtClean="0"/>
              <a:t>Directions for all PSSA tests</a:t>
            </a:r>
          </a:p>
          <a:p>
            <a:pPr eaLnBrk="1" hangingPunct="1">
              <a:lnSpc>
                <a:spcPct val="90000"/>
              </a:lnSpc>
            </a:pPr>
            <a:r>
              <a:rPr lang="en-US" sz="2900" smtClean="0"/>
              <a:t>Math test items/questions</a:t>
            </a:r>
          </a:p>
          <a:p>
            <a:pPr eaLnBrk="1" hangingPunct="1">
              <a:lnSpc>
                <a:spcPct val="90000"/>
              </a:lnSpc>
            </a:pPr>
            <a:r>
              <a:rPr lang="en-US" sz="2900" smtClean="0"/>
              <a:t>Writing prompts</a:t>
            </a:r>
          </a:p>
          <a:p>
            <a:pPr eaLnBrk="1" hangingPunct="1">
              <a:lnSpc>
                <a:spcPct val="90000"/>
              </a:lnSpc>
            </a:pPr>
            <a:r>
              <a:rPr lang="en-US" sz="2900" smtClean="0"/>
              <a:t>Science test items/questions</a:t>
            </a:r>
          </a:p>
          <a:p>
            <a:pPr eaLnBrk="1" hangingPunct="1">
              <a:lnSpc>
                <a:spcPct val="90000"/>
              </a:lnSpc>
            </a:pPr>
            <a:endParaRPr lang="en-US" sz="2900" smtClean="0"/>
          </a:p>
          <a:p>
            <a:pPr eaLnBrk="1" hangingPunct="1">
              <a:lnSpc>
                <a:spcPct val="90000"/>
              </a:lnSpc>
            </a:pPr>
            <a:endParaRPr lang="en-US" sz="2100" smtClean="0"/>
          </a:p>
          <a:p>
            <a:pPr eaLnBrk="1" hangingPunct="1">
              <a:lnSpc>
                <a:spcPct val="90000"/>
              </a:lnSpc>
            </a:pPr>
            <a:endParaRPr lang="en-US" sz="2100" smtClean="0"/>
          </a:p>
        </p:txBody>
      </p:sp>
      <p:sp>
        <p:nvSpPr>
          <p:cNvPr id="110596" name="Rectangle 5"/>
          <p:cNvSpPr>
            <a:spLocks noGrp="1" noChangeArrowheads="1"/>
          </p:cNvSpPr>
          <p:nvPr>
            <p:ph type="body" sz="half" idx="4294967295"/>
          </p:nvPr>
        </p:nvSpPr>
        <p:spPr bwMode="auto">
          <a:xfrm>
            <a:off x="5043488" y="2654300"/>
            <a:ext cx="3736975" cy="3630613"/>
          </a:xfrm>
          <a:prstGeom prst="rect">
            <a:avLst/>
          </a:prstGeom>
          <a:noFill/>
          <a:ln>
            <a:miter lim="800000"/>
            <a:headEnd/>
            <a:tailEnd/>
          </a:ln>
        </p:spPr>
        <p:txBody>
          <a:bodyPr/>
          <a:lstStyle/>
          <a:p>
            <a:pPr eaLnBrk="1" hangingPunct="1">
              <a:lnSpc>
                <a:spcPct val="90000"/>
              </a:lnSpc>
              <a:buFont typeface="Wingdings" pitchFamily="2" charset="2"/>
              <a:buNone/>
            </a:pPr>
            <a:r>
              <a:rPr lang="en-US" sz="2900" smtClean="0"/>
              <a:t>May NOT be read aloud:</a:t>
            </a:r>
          </a:p>
          <a:p>
            <a:pPr eaLnBrk="1" hangingPunct="1">
              <a:lnSpc>
                <a:spcPct val="90000"/>
              </a:lnSpc>
            </a:pPr>
            <a:r>
              <a:rPr lang="en-US" sz="2900" smtClean="0"/>
              <a:t>Reading passages</a:t>
            </a:r>
          </a:p>
          <a:p>
            <a:pPr eaLnBrk="1" hangingPunct="1">
              <a:lnSpc>
                <a:spcPct val="90000"/>
              </a:lnSpc>
            </a:pPr>
            <a:r>
              <a:rPr lang="en-US" sz="2900" smtClean="0"/>
              <a:t>Reading questions &amp; answer choices</a:t>
            </a:r>
          </a:p>
          <a:p>
            <a:pPr eaLnBrk="1" hangingPunct="1">
              <a:lnSpc>
                <a:spcPct val="90000"/>
              </a:lnSpc>
            </a:pPr>
            <a:r>
              <a:rPr lang="en-US" sz="2900" smtClean="0"/>
              <a:t>Writing passages</a:t>
            </a:r>
          </a:p>
          <a:p>
            <a:pPr eaLnBrk="1" hangingPunct="1">
              <a:lnSpc>
                <a:spcPct val="90000"/>
              </a:lnSpc>
            </a:pPr>
            <a:r>
              <a:rPr lang="en-US" sz="2900" smtClean="0"/>
              <a:t>Writing questions &amp; answer choices</a:t>
            </a:r>
          </a:p>
          <a:p>
            <a:pPr eaLnBrk="1" hangingPunct="1">
              <a:lnSpc>
                <a:spcPct val="90000"/>
              </a:lnSpc>
            </a:pPr>
            <a:endParaRPr lang="en-US" sz="2900" smtClean="0"/>
          </a:p>
          <a:p>
            <a:pPr eaLnBrk="1" hangingPunct="1">
              <a:lnSpc>
                <a:spcPct val="90000"/>
              </a:lnSpc>
            </a:pPr>
            <a:endParaRPr lang="en-US" sz="2900" smtClean="0"/>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a:defRPr/>
            </a:pPr>
            <a:fld id="{56E3ACC2-F644-4A7D-81A3-B2C899AB77E0}" type="slidenum">
              <a:rPr lang="en-US" sz="1200">
                <a:solidFill>
                  <a:schemeClr val="tx1">
                    <a:tint val="75000"/>
                  </a:schemeClr>
                </a:solidFill>
              </a:rPr>
              <a:pPr algn="r">
                <a:defRPr/>
              </a:pPr>
              <a:t>81</a:t>
            </a:fld>
            <a:endParaRPr lang="en-US" sz="12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04800" y="922338"/>
            <a:ext cx="8221663" cy="1211262"/>
          </a:xfrm>
        </p:spPr>
        <p:txBody>
          <a:bodyPr/>
          <a:lstStyle/>
          <a:p>
            <a:pPr eaLnBrk="1" hangingPunct="1"/>
            <a:r>
              <a:rPr lang="en-US" smtClean="0">
                <a:solidFill>
                  <a:srgbClr val="080808"/>
                </a:solidFill>
              </a:rPr>
              <a:t>Electronic Readers (Screen Reader and/or Text Reader)</a:t>
            </a:r>
          </a:p>
        </p:txBody>
      </p:sp>
      <p:sp>
        <p:nvSpPr>
          <p:cNvPr id="111619" name="Rectangle 3"/>
          <p:cNvSpPr>
            <a:spLocks noGrp="1" noChangeArrowheads="1"/>
          </p:cNvSpPr>
          <p:nvPr>
            <p:ph type="body" idx="4294967295"/>
          </p:nvPr>
        </p:nvSpPr>
        <p:spPr bwMode="auto">
          <a:xfrm>
            <a:off x="446088" y="2387600"/>
            <a:ext cx="8001000" cy="4157663"/>
          </a:xfrm>
          <a:prstGeom prst="rect">
            <a:avLst/>
          </a:prstGeom>
          <a:noFill/>
          <a:ln>
            <a:miter lim="800000"/>
            <a:headEnd/>
            <a:tailEnd/>
          </a:ln>
        </p:spPr>
        <p:txBody>
          <a:bodyPr/>
          <a:lstStyle/>
          <a:p>
            <a:pPr eaLnBrk="1" hangingPunct="1">
              <a:buFont typeface="Wingdings" pitchFamily="2" charset="2"/>
              <a:buNone/>
            </a:pPr>
            <a:r>
              <a:rPr lang="en-US" smtClean="0"/>
              <a:t>Use intended for students with a severe disability, e.g.,  </a:t>
            </a:r>
          </a:p>
          <a:p>
            <a:pPr eaLnBrk="1" hangingPunct="1"/>
            <a:r>
              <a:rPr lang="en-US" smtClean="0"/>
              <a:t>Limited motor ability</a:t>
            </a:r>
          </a:p>
          <a:p>
            <a:pPr eaLnBrk="1" hangingPunct="1"/>
            <a:r>
              <a:rPr lang="en-US" smtClean="0"/>
              <a:t>Significant vision disability</a:t>
            </a:r>
          </a:p>
          <a:p>
            <a:pPr eaLnBrk="1" hangingPunct="1"/>
            <a:r>
              <a:rPr lang="en-US" smtClean="0"/>
              <a:t>Inability to access text in any other way</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7B2414A-5BA3-4488-B2BB-BFD1F5840FB2}" type="slidenum">
              <a:rPr lang="en-US" sz="1200">
                <a:solidFill>
                  <a:schemeClr val="tx1">
                    <a:tint val="75000"/>
                  </a:schemeClr>
                </a:solidFill>
              </a:rPr>
              <a:pPr algn="r">
                <a:defRPr/>
              </a:pPr>
              <a:t>82</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449263" y="1038225"/>
            <a:ext cx="7947025" cy="1143000"/>
          </a:xfrm>
        </p:spPr>
        <p:txBody>
          <a:bodyPr/>
          <a:lstStyle/>
          <a:p>
            <a:pPr eaLnBrk="1" hangingPunct="1"/>
            <a:r>
              <a:rPr lang="en-US" smtClean="0"/>
              <a:t>Scribe</a:t>
            </a:r>
          </a:p>
        </p:txBody>
      </p:sp>
      <p:sp>
        <p:nvSpPr>
          <p:cNvPr id="112643" name="Rectangle 3"/>
          <p:cNvSpPr>
            <a:spLocks noGrp="1" noChangeArrowheads="1"/>
          </p:cNvSpPr>
          <p:nvPr>
            <p:ph type="body" idx="4294967295"/>
          </p:nvPr>
        </p:nvSpPr>
        <p:spPr bwMode="auto">
          <a:xfrm>
            <a:off x="341313" y="2332038"/>
            <a:ext cx="8229600" cy="3836987"/>
          </a:xfrm>
          <a:prstGeom prst="rect">
            <a:avLst/>
          </a:prstGeom>
          <a:noFill/>
          <a:ln>
            <a:miter lim="800000"/>
            <a:headEnd/>
            <a:tailEnd/>
          </a:ln>
        </p:spPr>
        <p:txBody>
          <a:bodyPr/>
          <a:lstStyle/>
          <a:p>
            <a:pPr eaLnBrk="1" hangingPunct="1"/>
            <a:r>
              <a:rPr lang="en-US" smtClean="0"/>
              <a:t>Writes what student dictates using an AAC device, pointing, sign language, or speech</a:t>
            </a:r>
          </a:p>
          <a:p>
            <a:pPr eaLnBrk="1" hangingPunct="1"/>
            <a:r>
              <a:rPr lang="en-US" smtClean="0"/>
              <a:t>May not edit or alter in any way </a:t>
            </a:r>
          </a:p>
          <a:p>
            <a:pPr eaLnBrk="1" hangingPunct="1"/>
            <a:r>
              <a:rPr lang="en-US" smtClean="0"/>
              <a:t>Must allow the student to review and edit what has been written</a:t>
            </a:r>
          </a:p>
          <a:p>
            <a:pPr eaLnBrk="1" hangingPunct="1"/>
            <a:r>
              <a:rPr lang="en-US" smtClean="0"/>
              <a:t>Records student responses directly into PSSA test booklet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CB25267-48C2-476D-AA0B-CEE88C835A67}" type="slidenum">
              <a:rPr lang="en-US" sz="1200">
                <a:solidFill>
                  <a:schemeClr val="tx1">
                    <a:tint val="75000"/>
                  </a:schemeClr>
                </a:solidFill>
              </a:rPr>
              <a:pPr algn="r">
                <a:defRPr/>
              </a:pPr>
              <a:t>83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217488" y="1038225"/>
            <a:ext cx="8621712" cy="1143000"/>
          </a:xfrm>
        </p:spPr>
        <p:txBody>
          <a:bodyPr/>
          <a:lstStyle/>
          <a:p>
            <a:pPr eaLnBrk="1" hangingPunct="1"/>
            <a:r>
              <a:rPr lang="en-US" smtClean="0"/>
              <a:t>Scribe</a:t>
            </a:r>
          </a:p>
        </p:txBody>
      </p:sp>
      <p:sp>
        <p:nvSpPr>
          <p:cNvPr id="113667" name="Rectangle 3"/>
          <p:cNvSpPr>
            <a:spLocks noGrp="1" noChangeArrowheads="1"/>
          </p:cNvSpPr>
          <p:nvPr>
            <p:ph type="body" idx="4294967295"/>
          </p:nvPr>
        </p:nvSpPr>
        <p:spPr bwMode="auto">
          <a:xfrm>
            <a:off x="203200" y="2441575"/>
            <a:ext cx="8593138" cy="4148138"/>
          </a:xfrm>
          <a:prstGeom prst="rect">
            <a:avLst/>
          </a:prstGeom>
          <a:noFill/>
          <a:ln>
            <a:miter lim="800000"/>
            <a:headEnd/>
            <a:tailEnd/>
          </a:ln>
        </p:spPr>
        <p:txBody>
          <a:bodyPr/>
          <a:lstStyle/>
          <a:p>
            <a:pPr eaLnBrk="1" hangingPunct="1"/>
            <a:r>
              <a:rPr lang="en-US" sz="2800" smtClean="0"/>
              <a:t>Multiple-choice and open-ended responses may be scribed for:</a:t>
            </a:r>
          </a:p>
          <a:p>
            <a:pPr lvl="1" eaLnBrk="1" hangingPunct="1"/>
            <a:r>
              <a:rPr lang="en-US" sz="2400" smtClean="0"/>
              <a:t>Mathematics PSSA</a:t>
            </a:r>
          </a:p>
          <a:p>
            <a:pPr lvl="1" eaLnBrk="1" hangingPunct="1"/>
            <a:r>
              <a:rPr lang="en-US" sz="2400" smtClean="0"/>
              <a:t>Reading PSSA</a:t>
            </a:r>
          </a:p>
          <a:p>
            <a:pPr lvl="1" eaLnBrk="1" hangingPunct="1"/>
            <a:r>
              <a:rPr lang="en-US" sz="2400" smtClean="0"/>
              <a:t>Science PSSA</a:t>
            </a:r>
          </a:p>
          <a:p>
            <a:pPr eaLnBrk="1" hangingPunct="1"/>
            <a:r>
              <a:rPr lang="en-US" sz="2800" smtClean="0"/>
              <a:t>Writing PSSA test:</a:t>
            </a:r>
          </a:p>
          <a:p>
            <a:pPr lvl="1" eaLnBrk="1" hangingPunct="1"/>
            <a:r>
              <a:rPr lang="en-US" sz="2400" smtClean="0"/>
              <a:t>Multiple-choice responses may be scribed</a:t>
            </a:r>
          </a:p>
          <a:p>
            <a:pPr lvl="1" eaLnBrk="1" hangingPunct="1"/>
            <a:r>
              <a:rPr lang="en-US" sz="2400" smtClean="0"/>
              <a:t>Student may scribe own recorded response</a:t>
            </a:r>
          </a:p>
          <a:p>
            <a:pPr lvl="1" eaLnBrk="1" hangingPunct="1"/>
            <a:r>
              <a:rPr lang="en-US" sz="2400" smtClean="0"/>
              <a:t>Responses to writing essay prompts may NOT be scribed</a:t>
            </a:r>
          </a:p>
          <a:p>
            <a:pPr eaLnBrk="1" hangingPunct="1"/>
            <a:endParaRPr lang="en-US" sz="2800" i="1" smtClean="0">
              <a:solidFill>
                <a:srgbClr val="FF0000"/>
              </a:solidFill>
            </a:endParaRP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C3089D1-AD43-44ED-B119-C01511F79684}" type="slidenum">
              <a:rPr lang="en-US" sz="1200">
                <a:solidFill>
                  <a:schemeClr val="tx1">
                    <a:tint val="75000"/>
                  </a:schemeClr>
                </a:solidFill>
              </a:rPr>
              <a:pPr algn="r">
                <a:defRPr/>
              </a:pPr>
              <a:t>84</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17488" y="1038225"/>
            <a:ext cx="8461375" cy="1143000"/>
          </a:xfrm>
        </p:spPr>
        <p:txBody>
          <a:bodyPr/>
          <a:lstStyle/>
          <a:p>
            <a:pPr eaLnBrk="1" hangingPunct="1"/>
            <a:r>
              <a:rPr lang="en-US" smtClean="0"/>
              <a:t>Response Accommodations </a:t>
            </a:r>
            <a:br>
              <a:rPr lang="en-US" smtClean="0"/>
            </a:br>
            <a:endParaRPr lang="en-US" smtClean="0"/>
          </a:p>
        </p:txBody>
      </p:sp>
      <p:sp>
        <p:nvSpPr>
          <p:cNvPr id="114691" name="Rectangle 3"/>
          <p:cNvSpPr>
            <a:spLocks noGrp="1" noChangeArrowheads="1"/>
          </p:cNvSpPr>
          <p:nvPr>
            <p:ph type="body" idx="4294967295"/>
          </p:nvPr>
        </p:nvSpPr>
        <p:spPr bwMode="auto">
          <a:xfrm>
            <a:off x="442913" y="2201863"/>
            <a:ext cx="8229600" cy="4300537"/>
          </a:xfrm>
          <a:prstGeom prst="rect">
            <a:avLst/>
          </a:prstGeom>
          <a:noFill/>
          <a:ln>
            <a:miter lim="800000"/>
            <a:headEnd/>
            <a:tailEnd/>
          </a:ln>
        </p:spPr>
        <p:txBody>
          <a:bodyPr/>
          <a:lstStyle/>
          <a:p>
            <a:pPr eaLnBrk="1" hangingPunct="1">
              <a:lnSpc>
                <a:spcPct val="90000"/>
              </a:lnSpc>
              <a:buFont typeface="Wingdings" pitchFamily="2" charset="2"/>
              <a:buNone/>
            </a:pPr>
            <a:r>
              <a:rPr lang="en-US" smtClean="0"/>
              <a:t>Augmentative and Alternative Communication (AAC) Device</a:t>
            </a:r>
          </a:p>
          <a:p>
            <a:pPr eaLnBrk="1" hangingPunct="1">
              <a:lnSpc>
                <a:spcPct val="90000"/>
              </a:lnSpc>
            </a:pPr>
            <a:r>
              <a:rPr lang="en-US" smtClean="0"/>
              <a:t>A system designed to support or augment communication</a:t>
            </a:r>
          </a:p>
          <a:p>
            <a:pPr lvl="1" eaLnBrk="1" hangingPunct="1">
              <a:lnSpc>
                <a:spcPct val="90000"/>
              </a:lnSpc>
            </a:pPr>
            <a:r>
              <a:rPr lang="en-US" smtClean="0"/>
              <a:t>Symbols</a:t>
            </a:r>
          </a:p>
          <a:p>
            <a:pPr lvl="1" eaLnBrk="1" hangingPunct="1">
              <a:lnSpc>
                <a:spcPct val="90000"/>
              </a:lnSpc>
            </a:pPr>
            <a:r>
              <a:rPr lang="en-US" smtClean="0"/>
              <a:t>Letter Boards</a:t>
            </a:r>
          </a:p>
          <a:p>
            <a:pPr lvl="1" eaLnBrk="1" hangingPunct="1">
              <a:lnSpc>
                <a:spcPct val="90000"/>
              </a:lnSpc>
            </a:pPr>
            <a:r>
              <a:rPr lang="en-US" smtClean="0"/>
              <a:t>Written words</a:t>
            </a:r>
          </a:p>
          <a:p>
            <a:pPr eaLnBrk="1" hangingPunct="1">
              <a:lnSpc>
                <a:spcPct val="90000"/>
              </a:lnSpc>
            </a:pPr>
            <a:r>
              <a:rPr lang="en-US" smtClean="0"/>
              <a:t>Student responses must be transcribed into regular test booklet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6AC32A2E-0C28-4CD8-9F1F-6C54BEE24F21}" type="slidenum">
              <a:rPr lang="en-US" sz="1200">
                <a:solidFill>
                  <a:schemeClr val="tx1">
                    <a:tint val="75000"/>
                  </a:schemeClr>
                </a:solidFill>
              </a:rPr>
              <a:pPr algn="r">
                <a:defRPr/>
              </a:pPr>
              <a:t>85</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688975" y="1023938"/>
            <a:ext cx="7313613" cy="1143000"/>
          </a:xfrm>
        </p:spPr>
        <p:txBody>
          <a:bodyPr/>
          <a:lstStyle/>
          <a:p>
            <a:pPr eaLnBrk="1" hangingPunct="1"/>
            <a:r>
              <a:rPr lang="en-US" smtClean="0"/>
              <a:t>Response Accommodations</a:t>
            </a:r>
            <a:br>
              <a:rPr lang="en-US" smtClean="0"/>
            </a:br>
            <a:endParaRPr lang="en-US" smtClean="0"/>
          </a:p>
        </p:txBody>
      </p:sp>
      <p:sp>
        <p:nvSpPr>
          <p:cNvPr id="115715" name="Rectangle 3"/>
          <p:cNvSpPr>
            <a:spLocks noGrp="1" noChangeArrowheads="1"/>
          </p:cNvSpPr>
          <p:nvPr>
            <p:ph type="body" idx="4294967295"/>
          </p:nvPr>
        </p:nvSpPr>
        <p:spPr bwMode="auto">
          <a:xfrm>
            <a:off x="355600" y="2528888"/>
            <a:ext cx="8229600" cy="3683000"/>
          </a:xfrm>
          <a:prstGeom prst="rect">
            <a:avLst/>
          </a:prstGeom>
          <a:noFill/>
          <a:ln>
            <a:miter lim="800000"/>
            <a:headEnd/>
            <a:tailEnd/>
          </a:ln>
        </p:spPr>
        <p:txBody>
          <a:bodyPr/>
          <a:lstStyle/>
          <a:p>
            <a:pPr eaLnBrk="1" hangingPunct="1"/>
            <a:r>
              <a:rPr lang="en-US" smtClean="0"/>
              <a:t>Word processor </a:t>
            </a:r>
          </a:p>
          <a:p>
            <a:pPr lvl="1" eaLnBrk="1" hangingPunct="1"/>
            <a:r>
              <a:rPr lang="en-US" sz="3200" smtClean="0"/>
              <a:t>Use of spell/grammar checker, word prediction, internet functions, stored files, and other supports are not allowed</a:t>
            </a:r>
          </a:p>
          <a:p>
            <a:pPr eaLnBrk="1" hangingPunct="1"/>
            <a:r>
              <a:rPr lang="en-US" smtClean="0"/>
              <a:t>Audio recorder—tape/CD/electronic recorder (with NO computer speech recognition)</a:t>
            </a:r>
          </a:p>
          <a:p>
            <a:pPr lvl="1" eaLnBrk="1" hangingPunct="1"/>
            <a:r>
              <a:rPr lang="en-US" sz="3200" smtClean="0"/>
              <a:t>Use is not allowed on the writing PSSA</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8EF6E1FB-6862-4DD0-B8A6-D4C158252B0D}" type="slidenum">
              <a:rPr lang="en-US" sz="1200">
                <a:solidFill>
                  <a:schemeClr val="tx1">
                    <a:tint val="75000"/>
                  </a:schemeClr>
                </a:solidFill>
              </a:rPr>
              <a:pPr algn="r">
                <a:defRPr/>
              </a:pPr>
              <a:t>86</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623888" y="1038225"/>
            <a:ext cx="7772400" cy="1143000"/>
          </a:xfrm>
        </p:spPr>
        <p:txBody>
          <a:bodyPr/>
          <a:lstStyle/>
          <a:p>
            <a:pPr eaLnBrk="1" hangingPunct="1"/>
            <a:r>
              <a:rPr lang="en-US" smtClean="0"/>
              <a:t>Response Accommodations: </a:t>
            </a:r>
            <a:br>
              <a:rPr lang="en-US" smtClean="0"/>
            </a:br>
            <a:r>
              <a:rPr lang="en-US" smtClean="0"/>
              <a:t>Speech to Text</a:t>
            </a:r>
          </a:p>
        </p:txBody>
      </p:sp>
      <p:sp>
        <p:nvSpPr>
          <p:cNvPr id="116739" name="Rectangle 3"/>
          <p:cNvSpPr>
            <a:spLocks noGrp="1" noChangeArrowheads="1"/>
          </p:cNvSpPr>
          <p:nvPr>
            <p:ph type="body" idx="4294967295"/>
          </p:nvPr>
        </p:nvSpPr>
        <p:spPr bwMode="auto">
          <a:xfrm>
            <a:off x="406400" y="2414588"/>
            <a:ext cx="8229600" cy="4087812"/>
          </a:xfrm>
          <a:prstGeom prst="rect">
            <a:avLst/>
          </a:prstGeom>
          <a:noFill/>
          <a:ln>
            <a:miter lim="800000"/>
            <a:headEnd/>
            <a:tailEnd/>
          </a:ln>
        </p:spPr>
        <p:txBody>
          <a:bodyPr/>
          <a:lstStyle/>
          <a:p>
            <a:pPr eaLnBrk="1" hangingPunct="1"/>
            <a:r>
              <a:rPr lang="en-US" smtClean="0"/>
              <a:t>Must have prior approval from PDE!</a:t>
            </a:r>
          </a:p>
          <a:p>
            <a:pPr eaLnBrk="1" hangingPunct="1"/>
            <a:r>
              <a:rPr lang="en-US" smtClean="0"/>
              <a:t>Intended for students with severe disabilities that don’t allow them to produce written responses by other acceptable means</a:t>
            </a:r>
          </a:p>
          <a:p>
            <a:pPr eaLnBrk="1" hangingPunct="1"/>
            <a:r>
              <a:rPr lang="en-US" smtClean="0"/>
              <a:t>Student dictates text into the computer</a:t>
            </a:r>
          </a:p>
          <a:p>
            <a:pPr eaLnBrk="1" hangingPunct="1"/>
            <a:r>
              <a:rPr lang="en-US" smtClean="0"/>
              <a:t>Test administrator transcribes dictated responses into regular test booklet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F548D6A3-8E2A-4E03-8B92-66E68174588A}" type="slidenum">
              <a:rPr lang="en-US" sz="1200">
                <a:solidFill>
                  <a:schemeClr val="tx1">
                    <a:tint val="75000"/>
                  </a:schemeClr>
                </a:solidFill>
              </a:rPr>
              <a:pPr algn="r">
                <a:defRPr/>
              </a:pPr>
              <a:t>87</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4"/>
          <p:cNvSpPr txBox="1">
            <a:spLocks noGrp="1"/>
          </p:cNvSpPr>
          <p:nvPr/>
        </p:nvSpPr>
        <p:spPr>
          <a:xfrm>
            <a:off x="6553200" y="6248400"/>
            <a:ext cx="2133600" cy="457200"/>
          </a:xfrm>
          <a:prstGeom prst="rect">
            <a:avLst/>
          </a:prstGeom>
          <a:noFill/>
        </p:spPr>
        <p:txBody>
          <a:bodyPr anchor="ctr"/>
          <a:lstStyle/>
          <a:p>
            <a:pPr algn="r">
              <a:defRPr/>
            </a:pPr>
            <a:fld id="{CDEF125B-7C33-442B-A3D3-0305A6760B8A}" type="slidenum">
              <a:rPr lang="en-US" sz="1200">
                <a:solidFill>
                  <a:schemeClr val="tx1">
                    <a:tint val="75000"/>
                  </a:schemeClr>
                </a:solidFill>
              </a:rPr>
              <a:pPr algn="r">
                <a:defRPr/>
              </a:pPr>
              <a:t>88</a:t>
            </a:fld>
            <a:endParaRPr lang="en-US" sz="1200">
              <a:solidFill>
                <a:schemeClr val="tx1">
                  <a:tint val="75000"/>
                </a:schemeClr>
              </a:solidFill>
            </a:endParaRPr>
          </a:p>
        </p:txBody>
      </p:sp>
      <p:pic>
        <p:nvPicPr>
          <p:cNvPr id="117763" name="Picture 5" descr="PDE AT device visit"/>
          <p:cNvPicPr>
            <a:picLocks noGrp="1" noChangeAspect="1" noChangeArrowheads="1"/>
          </p:cNvPicPr>
          <p:nvPr>
            <p:ph idx="4294967295"/>
          </p:nvPr>
        </p:nvPicPr>
        <p:blipFill>
          <a:blip r:embed="rId3" cstate="print"/>
          <a:srcRect/>
          <a:stretch>
            <a:fillRect/>
          </a:stretch>
        </p:blipFill>
        <p:spPr bwMode="auto">
          <a:xfrm>
            <a:off x="815975" y="954088"/>
            <a:ext cx="7696200" cy="5903912"/>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668338" y="906463"/>
            <a:ext cx="7772400" cy="1143000"/>
          </a:xfrm>
        </p:spPr>
        <p:txBody>
          <a:bodyPr/>
          <a:lstStyle/>
          <a:p>
            <a:pPr eaLnBrk="1" hangingPunct="1"/>
            <a:r>
              <a:rPr lang="en-US" smtClean="0"/>
              <a:t>Response Accommodations </a:t>
            </a:r>
            <a:br>
              <a:rPr lang="en-US" smtClean="0"/>
            </a:br>
            <a:endParaRPr lang="en-US" smtClean="0"/>
          </a:p>
        </p:txBody>
      </p:sp>
      <p:sp>
        <p:nvSpPr>
          <p:cNvPr id="118787" name="Rectangle 3"/>
          <p:cNvSpPr>
            <a:spLocks noGrp="1" noChangeArrowheads="1"/>
          </p:cNvSpPr>
          <p:nvPr>
            <p:ph type="body" sz="half" idx="4294967295"/>
          </p:nvPr>
        </p:nvSpPr>
        <p:spPr bwMode="auto">
          <a:xfrm>
            <a:off x="765175" y="2292350"/>
            <a:ext cx="4111625" cy="4114800"/>
          </a:xfrm>
          <a:prstGeom prst="rect">
            <a:avLst/>
          </a:prstGeom>
          <a:noFill/>
          <a:ln>
            <a:miter lim="800000"/>
            <a:headEnd/>
            <a:tailEnd/>
          </a:ln>
        </p:spPr>
        <p:txBody>
          <a:bodyPr/>
          <a:lstStyle/>
          <a:p>
            <a:pPr eaLnBrk="1" hangingPunct="1">
              <a:lnSpc>
                <a:spcPct val="90000"/>
              </a:lnSpc>
              <a:buFont typeface="Wingdings" pitchFamily="2" charset="2"/>
              <a:buNone/>
            </a:pPr>
            <a:r>
              <a:rPr lang="en-US" sz="2800" smtClean="0"/>
              <a:t>It is not allowable to use: </a:t>
            </a:r>
          </a:p>
          <a:p>
            <a:pPr eaLnBrk="1" hangingPunct="1">
              <a:lnSpc>
                <a:spcPct val="90000"/>
              </a:lnSpc>
            </a:pPr>
            <a:r>
              <a:rPr lang="en-US" sz="2800" smtClean="0"/>
              <a:t>Manipulatives other than those described in the accommodations guidelines</a:t>
            </a:r>
          </a:p>
          <a:p>
            <a:pPr eaLnBrk="1" hangingPunct="1">
              <a:lnSpc>
                <a:spcPct val="90000"/>
              </a:lnSpc>
            </a:pPr>
            <a:r>
              <a:rPr lang="en-US" sz="2800" smtClean="0"/>
              <a:t>Calculator may not be used on non-calculator sections of the PSSA test</a:t>
            </a:r>
          </a:p>
          <a:p>
            <a:pPr eaLnBrk="1" hangingPunct="1">
              <a:lnSpc>
                <a:spcPct val="90000"/>
              </a:lnSpc>
            </a:pPr>
            <a:r>
              <a:rPr lang="en-US" sz="2800" smtClean="0"/>
              <a:t>Preprinted graphic organizers</a:t>
            </a:r>
          </a:p>
          <a:p>
            <a:pPr lvl="1" eaLnBrk="1" hangingPunct="1">
              <a:lnSpc>
                <a:spcPct val="90000"/>
              </a:lnSpc>
            </a:pPr>
            <a:endParaRPr lang="en-US" smtClean="0"/>
          </a:p>
          <a:p>
            <a:pPr eaLnBrk="1" hangingPunct="1">
              <a:lnSpc>
                <a:spcPct val="90000"/>
              </a:lnSpc>
            </a:pPr>
            <a:endParaRPr lang="en-US" sz="2800" smtClean="0"/>
          </a:p>
          <a:p>
            <a:pPr lvl="1" eaLnBrk="1" hangingPunct="1">
              <a:lnSpc>
                <a:spcPct val="90000"/>
              </a:lnSpc>
            </a:pPr>
            <a:endParaRPr lang="en-US" smtClean="0"/>
          </a:p>
          <a:p>
            <a:pPr lvl="1" eaLnBrk="1" hangingPunct="1">
              <a:lnSpc>
                <a:spcPct val="90000"/>
              </a:lnSpc>
              <a:buFont typeface="Wingdings" pitchFamily="2" charset="2"/>
              <a:buNone/>
            </a:pPr>
            <a:endParaRPr lang="en-US" smtClean="0"/>
          </a:p>
        </p:txBody>
      </p:sp>
      <p:sp>
        <p:nvSpPr>
          <p:cNvPr id="118788" name="Rectangle 4"/>
          <p:cNvSpPr>
            <a:spLocks noGrp="1" noChangeArrowheads="1"/>
          </p:cNvSpPr>
          <p:nvPr>
            <p:ph type="body" sz="half" idx="4294967295"/>
          </p:nvPr>
        </p:nvSpPr>
        <p:spPr bwMode="auto">
          <a:xfrm>
            <a:off x="5059363" y="2349500"/>
            <a:ext cx="3736975" cy="4114800"/>
          </a:xfrm>
          <a:prstGeom prst="rect">
            <a:avLst/>
          </a:prstGeom>
          <a:noFill/>
          <a:ln>
            <a:miter lim="800000"/>
            <a:headEnd/>
            <a:tailEnd/>
          </a:ln>
        </p:spPr>
        <p:txBody>
          <a:bodyPr/>
          <a:lstStyle/>
          <a:p>
            <a:pPr eaLnBrk="1" hangingPunct="1">
              <a:lnSpc>
                <a:spcPct val="80000"/>
              </a:lnSpc>
              <a:buFont typeface="Wingdings" pitchFamily="2" charset="2"/>
              <a:buNone/>
            </a:pPr>
            <a:r>
              <a:rPr lang="en-US" sz="2800" smtClean="0"/>
              <a:t>It is allowable to use:</a:t>
            </a:r>
          </a:p>
          <a:p>
            <a:pPr eaLnBrk="1" hangingPunct="1">
              <a:lnSpc>
                <a:spcPct val="80000"/>
              </a:lnSpc>
            </a:pPr>
            <a:r>
              <a:rPr lang="en-US" sz="2800" smtClean="0"/>
              <a:t>Calculator or number line </a:t>
            </a:r>
          </a:p>
          <a:p>
            <a:pPr eaLnBrk="1" hangingPunct="1">
              <a:lnSpc>
                <a:spcPct val="80000"/>
              </a:lnSpc>
            </a:pPr>
            <a:r>
              <a:rPr lang="en-US" sz="2800" smtClean="0"/>
              <a:t>Calculators with large keys or voice output</a:t>
            </a:r>
          </a:p>
          <a:p>
            <a:pPr eaLnBrk="1" hangingPunct="1">
              <a:lnSpc>
                <a:spcPct val="80000"/>
              </a:lnSpc>
            </a:pPr>
            <a:r>
              <a:rPr lang="en-US" sz="2800" smtClean="0"/>
              <a:t>Students ARE ALLOWED to create their own graphic organizers (at the time of the test)</a:t>
            </a: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a:defRPr/>
            </a:pPr>
            <a:fld id="{2F20F2E9-0686-47CF-A626-4AAEC4BDCF34}" type="slidenum">
              <a:rPr lang="en-US" sz="1200">
                <a:solidFill>
                  <a:schemeClr val="tx1">
                    <a:tint val="75000"/>
                  </a:schemeClr>
                </a:solidFill>
              </a:rPr>
              <a:pPr algn="r">
                <a:defRPr/>
              </a:pPr>
              <a:t>89</a:t>
            </a:fld>
            <a:endParaRPr lang="en-US" sz="12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23888" y="1038225"/>
            <a:ext cx="7772400" cy="1143000"/>
          </a:xfrm>
        </p:spPr>
        <p:txBody>
          <a:bodyPr/>
          <a:lstStyle/>
          <a:p>
            <a:pPr eaLnBrk="1" hangingPunct="1"/>
            <a:r>
              <a:rPr lang="en-US" smtClean="0"/>
              <a:t>Accommodation Categories</a:t>
            </a:r>
          </a:p>
        </p:txBody>
      </p:sp>
      <p:sp>
        <p:nvSpPr>
          <p:cNvPr id="36867" name="Rectangle 3"/>
          <p:cNvSpPr>
            <a:spLocks noGrp="1" noChangeArrowheads="1"/>
          </p:cNvSpPr>
          <p:nvPr>
            <p:ph type="body" idx="1"/>
          </p:nvPr>
        </p:nvSpPr>
        <p:spPr bwMode="auto">
          <a:xfrm>
            <a:off x="355600" y="2528888"/>
            <a:ext cx="8229600" cy="3321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Presentation</a:t>
            </a:r>
          </a:p>
          <a:p>
            <a:pPr eaLnBrk="1" hangingPunct="1"/>
            <a:r>
              <a:rPr lang="en-US" smtClean="0"/>
              <a:t>Response</a:t>
            </a:r>
          </a:p>
          <a:p>
            <a:pPr eaLnBrk="1" hangingPunct="1"/>
            <a:r>
              <a:rPr lang="en-US" smtClean="0"/>
              <a:t>Setting</a:t>
            </a:r>
          </a:p>
          <a:p>
            <a:pPr eaLnBrk="1" hangingPunct="1"/>
            <a:r>
              <a:rPr lang="en-US" smtClean="0"/>
              <a:t>Timing/scheduling</a:t>
            </a:r>
          </a:p>
        </p:txBody>
      </p:sp>
      <p:sp>
        <p:nvSpPr>
          <p:cNvPr id="7" name="Slide Number Placeholder 6"/>
          <p:cNvSpPr>
            <a:spLocks noGrp="1"/>
          </p:cNvSpPr>
          <p:nvPr>
            <p:ph type="sldNum" sz="quarter" idx="10"/>
          </p:nvPr>
        </p:nvSpPr>
        <p:spPr/>
        <p:txBody>
          <a:bodyPr/>
          <a:lstStyle/>
          <a:p>
            <a:pPr>
              <a:defRPr/>
            </a:pPr>
            <a:fld id="{DF00A810-5EB0-42F3-AC93-FDEF16C2EBDE}" type="slidenum">
              <a:rPr lang="en-US"/>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88913" y="1038225"/>
            <a:ext cx="8534400" cy="1143000"/>
          </a:xfrm>
        </p:spPr>
        <p:txBody>
          <a:bodyPr/>
          <a:lstStyle/>
          <a:p>
            <a:pPr eaLnBrk="1" hangingPunct="1"/>
            <a:r>
              <a:rPr lang="en-US" smtClean="0"/>
              <a:t>Setting Accommodations </a:t>
            </a:r>
            <a:br>
              <a:rPr lang="en-US" smtClean="0"/>
            </a:br>
            <a:endParaRPr lang="en-US" smtClean="0"/>
          </a:p>
        </p:txBody>
      </p:sp>
      <p:sp>
        <p:nvSpPr>
          <p:cNvPr id="119811" name="Rectangle 3"/>
          <p:cNvSpPr>
            <a:spLocks noGrp="1" noChangeArrowheads="1"/>
          </p:cNvSpPr>
          <p:nvPr>
            <p:ph type="body" idx="4294967295"/>
          </p:nvPr>
        </p:nvSpPr>
        <p:spPr bwMode="auto">
          <a:xfrm>
            <a:off x="449263" y="2292350"/>
            <a:ext cx="8347075" cy="4565650"/>
          </a:xfrm>
          <a:prstGeom prst="rect">
            <a:avLst/>
          </a:prstGeom>
          <a:noFill/>
          <a:ln>
            <a:miter lim="800000"/>
            <a:headEnd/>
            <a:tailEnd/>
          </a:ln>
        </p:spPr>
        <p:txBody>
          <a:bodyPr/>
          <a:lstStyle/>
          <a:p>
            <a:pPr eaLnBrk="1" hangingPunct="1">
              <a:lnSpc>
                <a:spcPct val="90000"/>
              </a:lnSpc>
            </a:pPr>
            <a:r>
              <a:rPr lang="en-US" smtClean="0"/>
              <a:t>Accommodations may be distracting to other students</a:t>
            </a:r>
          </a:p>
          <a:p>
            <a:pPr eaLnBrk="1" hangingPunct="1">
              <a:lnSpc>
                <a:spcPct val="90000"/>
              </a:lnSpc>
            </a:pPr>
            <a:r>
              <a:rPr lang="en-US" smtClean="0"/>
              <a:t>Allow access for all students</a:t>
            </a:r>
          </a:p>
          <a:p>
            <a:pPr eaLnBrk="1" hangingPunct="1">
              <a:lnSpc>
                <a:spcPct val="90000"/>
              </a:lnSpc>
            </a:pPr>
            <a:r>
              <a:rPr lang="en-US" smtClean="0"/>
              <a:t>Students using word processing software may need to be in computer labs for testing</a:t>
            </a:r>
          </a:p>
          <a:p>
            <a:pPr eaLnBrk="1" hangingPunct="1">
              <a:lnSpc>
                <a:spcPct val="90000"/>
              </a:lnSpc>
            </a:pPr>
            <a:r>
              <a:rPr lang="en-US" smtClean="0"/>
              <a:t>Make sure students with mobility impairments  </a:t>
            </a:r>
          </a:p>
          <a:p>
            <a:pPr lvl="1" eaLnBrk="1" hangingPunct="1">
              <a:lnSpc>
                <a:spcPct val="90000"/>
              </a:lnSpc>
            </a:pPr>
            <a:r>
              <a:rPr lang="en-US" sz="3200" smtClean="0"/>
              <a:t>Can access the test room</a:t>
            </a:r>
          </a:p>
          <a:p>
            <a:pPr lvl="1" eaLnBrk="1" hangingPunct="1">
              <a:lnSpc>
                <a:spcPct val="90000"/>
              </a:lnSpc>
            </a:pPr>
            <a:r>
              <a:rPr lang="en-US" sz="3200" smtClean="0"/>
              <a:t>Have room for wheelchairs and equipment needed for testing</a:t>
            </a:r>
          </a:p>
          <a:p>
            <a:pPr lvl="1" eaLnBrk="1" hangingPunct="1">
              <a:lnSpc>
                <a:spcPct val="90000"/>
              </a:lnSpc>
            </a:pPr>
            <a:endParaRPr lang="en-US" sz="3200" smtClean="0"/>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FFB35D1D-CDE7-4237-8609-F14899B75AA0}" type="slidenum">
              <a:rPr lang="en-US" sz="1200">
                <a:solidFill>
                  <a:schemeClr val="tx1">
                    <a:tint val="75000"/>
                  </a:schemeClr>
                </a:solidFill>
              </a:rPr>
              <a:pPr algn="r">
                <a:defRPr/>
              </a:pPr>
              <a:t>90</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a:xfrm>
            <a:off x="609600" y="936625"/>
            <a:ext cx="7772400" cy="877888"/>
          </a:xfrm>
        </p:spPr>
        <p:txBody>
          <a:bodyPr/>
          <a:lstStyle/>
          <a:p>
            <a:r>
              <a:rPr lang="en-US" smtClean="0"/>
              <a:t>Assessment</a:t>
            </a:r>
            <a:br>
              <a:rPr lang="en-US" smtClean="0"/>
            </a:br>
            <a:r>
              <a:rPr lang="en-US" smtClean="0"/>
              <a:t> Accommodations</a:t>
            </a:r>
          </a:p>
        </p:txBody>
      </p:sp>
      <p:sp>
        <p:nvSpPr>
          <p:cNvPr id="120835" name="Content Placeholder 2"/>
          <p:cNvSpPr>
            <a:spLocks noGrp="1"/>
          </p:cNvSpPr>
          <p:nvPr>
            <p:ph idx="4294967295"/>
          </p:nvPr>
        </p:nvSpPr>
        <p:spPr bwMode="auto">
          <a:xfrm>
            <a:off x="282575" y="3109913"/>
            <a:ext cx="7394575" cy="3087687"/>
          </a:xfrm>
          <a:prstGeom prst="rect">
            <a:avLst/>
          </a:prstGeom>
          <a:noFill/>
          <a:ln>
            <a:miter lim="800000"/>
            <a:headEnd/>
            <a:tailEnd/>
          </a:ln>
        </p:spPr>
        <p:txBody>
          <a:bodyPr/>
          <a:lstStyle/>
          <a:p>
            <a:r>
              <a:rPr lang="en-US" smtClean="0"/>
              <a:t>It is critical to note that although some accommodations may be appropriate for instructional use, they may not be appropriate for use on a standardized assessment (i.e. the PSSA &amp; PSSA-M tests).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8D799EE3-3840-4AEE-931E-45892E36F4EC}" type="slidenum">
              <a:rPr lang="en-US" sz="1200">
                <a:solidFill>
                  <a:schemeClr val="tx1">
                    <a:tint val="75000"/>
                  </a:schemeClr>
                </a:solidFill>
              </a:rPr>
              <a:pPr algn="r">
                <a:defRPr/>
              </a:pPr>
              <a:t>91</a:t>
            </a:fld>
            <a:endParaRPr lang="en-US" sz="1200">
              <a:solidFill>
                <a:schemeClr val="tx1">
                  <a:tint val="75000"/>
                </a:schemeClr>
              </a:solidFill>
            </a:endParaRPr>
          </a:p>
        </p:txBody>
      </p:sp>
      <p:pic>
        <p:nvPicPr>
          <p:cNvPr id="120837" name="Picture 3" descr="C:\Users\Diane\AppData\Local\Microsoft\Windows\Temporary Internet Files\Content.IE5\2Z3JWRXH\MCj04248300000[1].wmf"/>
          <p:cNvPicPr>
            <a:picLocks noChangeAspect="1" noChangeArrowheads="1"/>
          </p:cNvPicPr>
          <p:nvPr/>
        </p:nvPicPr>
        <p:blipFill>
          <a:blip r:embed="rId3" cstate="print"/>
          <a:srcRect/>
          <a:stretch>
            <a:fillRect/>
          </a:stretch>
        </p:blipFill>
        <p:spPr bwMode="auto">
          <a:xfrm rot="1612668">
            <a:off x="6408738" y="1681163"/>
            <a:ext cx="2419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23888" y="1038225"/>
            <a:ext cx="7772400" cy="1143000"/>
          </a:xfrm>
        </p:spPr>
        <p:txBody>
          <a:bodyPr/>
          <a:lstStyle/>
          <a:p>
            <a:pPr eaLnBrk="1" hangingPunct="1"/>
            <a:r>
              <a:rPr lang="en-US" smtClean="0"/>
              <a:t>In Conclusion……</a:t>
            </a:r>
          </a:p>
        </p:txBody>
      </p:sp>
      <p:sp>
        <p:nvSpPr>
          <p:cNvPr id="121859" name="Rectangle 3"/>
          <p:cNvSpPr>
            <a:spLocks noGrp="1" noChangeArrowheads="1"/>
          </p:cNvSpPr>
          <p:nvPr>
            <p:ph type="body" idx="4294967295"/>
          </p:nvPr>
        </p:nvSpPr>
        <p:spPr bwMode="auto">
          <a:xfrm>
            <a:off x="355600" y="2528888"/>
            <a:ext cx="8229600" cy="3262312"/>
          </a:xfrm>
          <a:prstGeom prst="rect">
            <a:avLst/>
          </a:prstGeom>
          <a:noFill/>
          <a:ln>
            <a:miter lim="800000"/>
            <a:headEnd/>
            <a:tailEnd/>
          </a:ln>
        </p:spPr>
        <p:txBody>
          <a:bodyPr/>
          <a:lstStyle/>
          <a:p>
            <a:pPr eaLnBrk="1" hangingPunct="1"/>
            <a:r>
              <a:rPr lang="en-US" sz="3300" smtClean="0"/>
              <a:t>The goal of school is learning.  Students with disabilities have the opportunity to truly show what they have learned when appropriate accommodations are paired with effective instruction and assessment.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7C4D6FD8-1E71-4906-85CC-5FDAE77AB882}" type="slidenum">
              <a:rPr lang="en-US" sz="1200">
                <a:solidFill>
                  <a:schemeClr val="tx1">
                    <a:tint val="75000"/>
                  </a:schemeClr>
                </a:solidFill>
              </a:rPr>
              <a:pPr algn="r">
                <a:defRPr/>
              </a:pPr>
              <a:t>92</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623888" y="1038225"/>
            <a:ext cx="7772400" cy="1143000"/>
          </a:xfrm>
        </p:spPr>
        <p:txBody>
          <a:bodyPr/>
          <a:lstStyle/>
          <a:p>
            <a:pPr eaLnBrk="1" hangingPunct="1"/>
            <a:r>
              <a:rPr lang="en-US" smtClean="0"/>
              <a:t>Therefore……</a:t>
            </a:r>
          </a:p>
        </p:txBody>
      </p:sp>
      <p:sp>
        <p:nvSpPr>
          <p:cNvPr id="97286" name="Rectangle 3"/>
          <p:cNvSpPr>
            <a:spLocks noGrp="1" noChangeArrowheads="1"/>
          </p:cNvSpPr>
          <p:nvPr>
            <p:ph type="body" idx="4294967295"/>
          </p:nvPr>
        </p:nvSpPr>
        <p:spPr bwMode="auto">
          <a:xfrm>
            <a:off x="355600" y="2528888"/>
            <a:ext cx="8229600" cy="3422650"/>
          </a:xfrm>
          <a:prstGeom prst="rect">
            <a:avLst/>
          </a:prstGeom>
          <a:ln>
            <a:miter lim="800000"/>
            <a:headEnd/>
            <a:tailEnd/>
          </a:ln>
        </p:spPr>
        <p:txBody>
          <a:bodyPr/>
          <a:lstStyle/>
          <a:p>
            <a:pPr eaLnBrk="1" hangingPunct="1">
              <a:defRPr/>
            </a:pPr>
            <a:r>
              <a:rPr lang="en-US" sz="3700" dirty="0" smtClean="0"/>
              <a:t>….choose accommodations for each student </a:t>
            </a:r>
            <a:r>
              <a:rPr lang="en-US" sz="3700" dirty="0" smtClean="0">
                <a:solidFill>
                  <a:schemeClr val="accent2">
                    <a:lumMod val="75000"/>
                  </a:schemeClr>
                </a:solidFill>
              </a:rPr>
              <a:t>thoughtfully</a:t>
            </a:r>
            <a:r>
              <a:rPr lang="en-US" sz="3700" dirty="0" smtClean="0"/>
              <a:t> and use them </a:t>
            </a:r>
            <a:r>
              <a:rPr lang="en-US" sz="3700" dirty="0" smtClean="0">
                <a:solidFill>
                  <a:schemeClr val="accent2">
                    <a:lumMod val="75000"/>
                  </a:schemeClr>
                </a:solidFill>
              </a:rPr>
              <a:t>consistently</a:t>
            </a:r>
            <a:r>
              <a:rPr lang="en-US" sz="3700" dirty="0" smtClean="0"/>
              <a:t> while monitoring student progress to insure success for every student!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87EDDAF2-E0B0-4848-80B1-8570629FD415}" type="slidenum">
              <a:rPr lang="en-US" sz="1200">
                <a:solidFill>
                  <a:schemeClr val="tx1">
                    <a:tint val="75000"/>
                  </a:schemeClr>
                </a:solidFill>
              </a:rPr>
              <a:pPr algn="r">
                <a:defRPr/>
              </a:pPr>
              <a:t>93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a:xfrm>
            <a:off x="550863" y="979488"/>
            <a:ext cx="7772400" cy="1143000"/>
          </a:xfrm>
        </p:spPr>
        <p:txBody>
          <a:bodyPr/>
          <a:lstStyle/>
          <a:p>
            <a:r>
              <a:rPr lang="en-US" sz="5400" b="1" i="1" smtClean="0"/>
              <a:t>Section Break</a:t>
            </a:r>
          </a:p>
        </p:txBody>
      </p:sp>
      <p:sp>
        <p:nvSpPr>
          <p:cNvPr id="123907" name="Content Placeholder 2"/>
          <p:cNvSpPr>
            <a:spLocks noGrp="1"/>
          </p:cNvSpPr>
          <p:nvPr>
            <p:ph idx="4294967295"/>
          </p:nvPr>
        </p:nvSpPr>
        <p:spPr bwMode="auto">
          <a:xfrm>
            <a:off x="457200" y="2079625"/>
            <a:ext cx="8229600" cy="4322763"/>
          </a:xfrm>
          <a:prstGeom prst="rect">
            <a:avLst/>
          </a:prstGeom>
          <a:solidFill>
            <a:srgbClr val="FFFFFF"/>
          </a:solidFill>
          <a:ln>
            <a:solidFill>
              <a:srgbClr val="000000"/>
            </a:solidFill>
            <a:miter lim="800000"/>
            <a:headEnd/>
            <a:tailEnd/>
          </a:ln>
        </p:spPr>
        <p:txBody>
          <a:bodyPr/>
          <a:lstStyle/>
          <a:p>
            <a:pPr>
              <a:buFontTx/>
              <a:buNone/>
            </a:pPr>
            <a:endParaRPr lang="en-US" sz="5400" b="1" smtClean="0"/>
          </a:p>
          <a:p>
            <a:pPr>
              <a:buFontTx/>
              <a:buNone/>
            </a:pPr>
            <a:endParaRPr lang="en-US" sz="5400" b="1" smtClean="0"/>
          </a:p>
          <a:p>
            <a:pPr>
              <a:buFontTx/>
              <a:buNone/>
            </a:pPr>
            <a:r>
              <a:rPr lang="en-US" sz="5400" b="1" smtClean="0"/>
              <a:t>Questions???</a:t>
            </a:r>
            <a:endParaRPr lang="en-US" sz="5400" smtClean="0"/>
          </a:p>
          <a:p>
            <a:pPr>
              <a:buFontTx/>
              <a:buNone/>
            </a:pPr>
            <a:endParaRPr lang="en-US" sz="5400" i="1" smtClean="0"/>
          </a:p>
          <a:p>
            <a:pPr>
              <a:buFontTx/>
              <a:buNone/>
            </a:pPr>
            <a:endParaRPr lang="en-US" sz="4800" smtClean="0"/>
          </a:p>
        </p:txBody>
      </p:sp>
      <p:pic>
        <p:nvPicPr>
          <p:cNvPr id="123908" name="Picture 3" descr="C:\Users\nrodgers\AppData\Local\Microsoft\Windows\Temporary Internet Files\Content.IE5\BVC9FKVN\MPj04395510000[1].jpg"/>
          <p:cNvPicPr>
            <a:picLocks noChangeAspect="1" noChangeArrowheads="1"/>
          </p:cNvPicPr>
          <p:nvPr/>
        </p:nvPicPr>
        <p:blipFill>
          <a:blip r:embed="rId3" cstate="print"/>
          <a:srcRect/>
          <a:stretch>
            <a:fillRect/>
          </a:stretch>
        </p:blipFill>
        <p:spPr bwMode="auto">
          <a:xfrm>
            <a:off x="5791200" y="2303463"/>
            <a:ext cx="2667000" cy="3995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36575" y="1749425"/>
            <a:ext cx="7772400" cy="2170113"/>
          </a:xfrm>
        </p:spPr>
        <p:txBody>
          <a:bodyPr/>
          <a:lstStyle/>
          <a:p>
            <a:r>
              <a:rPr lang="en-US" smtClean="0"/>
              <a:t>Accommodations for English Language Learners</a:t>
            </a:r>
            <a:br>
              <a:rPr lang="en-US" smtClean="0"/>
            </a:br>
            <a:endParaRPr lang="en-US" smtClean="0"/>
          </a:p>
        </p:txBody>
      </p:sp>
      <p:sp>
        <p:nvSpPr>
          <p:cNvPr id="4" name="Slide Number Placeholder 3"/>
          <p:cNvSpPr>
            <a:spLocks noGrp="1"/>
          </p:cNvSpPr>
          <p:nvPr>
            <p:ph type="sldNum" sz="quarter" idx="10"/>
          </p:nvPr>
        </p:nvSpPr>
        <p:spPr/>
        <p:txBody>
          <a:bodyPr/>
          <a:lstStyle/>
          <a:p>
            <a:pPr>
              <a:defRPr/>
            </a:pPr>
            <a:fld id="{CF86C919-C510-45F4-A88A-6E60A3A50F99}"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623888" y="1038225"/>
            <a:ext cx="7772400" cy="1143000"/>
          </a:xfrm>
        </p:spPr>
        <p:txBody>
          <a:bodyPr/>
          <a:lstStyle/>
          <a:p>
            <a:r>
              <a:rPr lang="en-US" smtClean="0"/>
              <a:t>Accommodation Categories</a:t>
            </a:r>
          </a:p>
        </p:txBody>
      </p:sp>
      <p:sp>
        <p:nvSpPr>
          <p:cNvPr id="125955" name="Rectangle 3"/>
          <p:cNvSpPr>
            <a:spLocks noGrp="1" noChangeArrowheads="1"/>
          </p:cNvSpPr>
          <p:nvPr>
            <p:ph type="body" idx="4294967295"/>
          </p:nvPr>
        </p:nvSpPr>
        <p:spPr bwMode="auto">
          <a:xfrm>
            <a:off x="355600" y="2057400"/>
            <a:ext cx="8229600" cy="4191000"/>
          </a:xfrm>
          <a:prstGeom prst="rect">
            <a:avLst/>
          </a:prstGeom>
          <a:noFill/>
          <a:ln>
            <a:miter lim="800000"/>
            <a:headEnd/>
            <a:tailEnd/>
          </a:ln>
        </p:spPr>
        <p:txBody>
          <a:bodyPr/>
          <a:lstStyle/>
          <a:p>
            <a:r>
              <a:rPr lang="en-US" sz="2400" smtClean="0"/>
              <a:t>Presentation</a:t>
            </a:r>
          </a:p>
          <a:p>
            <a:r>
              <a:rPr lang="en-US" sz="2400" smtClean="0"/>
              <a:t>Response</a:t>
            </a:r>
          </a:p>
          <a:p>
            <a:r>
              <a:rPr lang="en-US" sz="2400" smtClean="0"/>
              <a:t>Setting</a:t>
            </a:r>
          </a:p>
          <a:p>
            <a:r>
              <a:rPr lang="en-US" sz="2400" smtClean="0"/>
              <a:t>Timing/scheduling</a:t>
            </a:r>
          </a:p>
          <a:p>
            <a:pPr>
              <a:buFontTx/>
              <a:buNone/>
            </a:pPr>
            <a:r>
              <a:rPr lang="en-US" smtClean="0"/>
              <a:t>	</a:t>
            </a:r>
          </a:p>
          <a:p>
            <a:pPr>
              <a:buFontTx/>
              <a:buNone/>
            </a:pPr>
            <a:r>
              <a:rPr lang="en-US" smtClean="0"/>
              <a:t>	and ELL-specific:</a:t>
            </a:r>
          </a:p>
          <a:p>
            <a:r>
              <a:rPr lang="en-US" b="1" smtClean="0"/>
              <a:t>Linguistically responsive</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51CF61D7-79F3-4431-B31C-204638F34125}" type="slidenum">
              <a:rPr lang="en-US" sz="1200">
                <a:solidFill>
                  <a:schemeClr val="tx1">
                    <a:tint val="75000"/>
                  </a:schemeClr>
                </a:solidFill>
              </a:rPr>
              <a:pPr algn="r">
                <a:defRPr/>
              </a:pPr>
              <a:t>96</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23888" y="1038225"/>
            <a:ext cx="7772400" cy="1143000"/>
          </a:xfrm>
        </p:spPr>
        <p:txBody>
          <a:bodyPr/>
          <a:lstStyle/>
          <a:p>
            <a:r>
              <a:rPr lang="en-US" smtClean="0"/>
              <a:t>Who is an ELL?</a:t>
            </a:r>
          </a:p>
        </p:txBody>
      </p:sp>
      <p:sp>
        <p:nvSpPr>
          <p:cNvPr id="126979" name="Rectangle 3"/>
          <p:cNvSpPr>
            <a:spLocks noGrp="1" noChangeArrowheads="1"/>
          </p:cNvSpPr>
          <p:nvPr>
            <p:ph type="body" idx="4294967295"/>
          </p:nvPr>
        </p:nvSpPr>
        <p:spPr bwMode="auto">
          <a:xfrm>
            <a:off x="355600" y="2057400"/>
            <a:ext cx="8229600" cy="4191000"/>
          </a:xfrm>
          <a:prstGeom prst="rect">
            <a:avLst/>
          </a:prstGeom>
          <a:noFill/>
          <a:ln>
            <a:miter lim="800000"/>
            <a:headEnd/>
            <a:tailEnd/>
          </a:ln>
        </p:spPr>
        <p:txBody>
          <a:bodyPr/>
          <a:lstStyle/>
          <a:p>
            <a:pPr>
              <a:lnSpc>
                <a:spcPct val="80000"/>
              </a:lnSpc>
              <a:buFontTx/>
              <a:buNone/>
            </a:pPr>
            <a:r>
              <a:rPr lang="en-US" sz="1800" smtClean="0"/>
              <a:t>A limited English proficient student (LEP) or English Language Learner (ELL) is one who </a:t>
            </a:r>
          </a:p>
          <a:p>
            <a:pPr marL="762000" lvl="1" indent="-304800">
              <a:lnSpc>
                <a:spcPct val="80000"/>
              </a:lnSpc>
              <a:buFontTx/>
              <a:buChar char="•"/>
            </a:pPr>
            <a:r>
              <a:rPr lang="en-US" sz="1600" smtClean="0"/>
              <a:t>was not born in the United States or whose native language is other than English and comes from an environment where a language other than English is dominant; </a:t>
            </a:r>
            <a:r>
              <a:rPr lang="en-US" sz="1600" b="1" smtClean="0"/>
              <a:t>or</a:t>
            </a:r>
            <a:r>
              <a:rPr lang="en-US" sz="1600" smtClean="0"/>
              <a:t> </a:t>
            </a:r>
          </a:p>
          <a:p>
            <a:pPr marL="762000" lvl="1" indent="-304800">
              <a:lnSpc>
                <a:spcPct val="80000"/>
              </a:lnSpc>
              <a:buFontTx/>
              <a:buChar char="•"/>
            </a:pPr>
            <a:r>
              <a:rPr lang="en-US" sz="1600" smtClean="0"/>
              <a:t>is a Native American or Alaska Native who is a native resident of the outlying areas and comes from an environment where a language other than English has had a significant impact on (the student’s) level of English language proficiency; </a:t>
            </a:r>
            <a:r>
              <a:rPr lang="en-US" sz="1600" b="1" smtClean="0"/>
              <a:t>or</a:t>
            </a:r>
            <a:r>
              <a:rPr lang="en-US" sz="1600" smtClean="0"/>
              <a:t> </a:t>
            </a:r>
          </a:p>
          <a:p>
            <a:pPr marL="762000" lvl="1" indent="-304800">
              <a:lnSpc>
                <a:spcPct val="80000"/>
              </a:lnSpc>
              <a:buFontTx/>
              <a:buChar char="•"/>
            </a:pPr>
            <a:r>
              <a:rPr lang="en-US" sz="1600" smtClean="0"/>
              <a:t>is migratory and whose native language is other than English and comes from an environment where a language other than English is dominant, </a:t>
            </a:r>
          </a:p>
          <a:p>
            <a:pPr>
              <a:lnSpc>
                <a:spcPct val="80000"/>
              </a:lnSpc>
              <a:buFontTx/>
              <a:buNone/>
            </a:pPr>
            <a:r>
              <a:rPr lang="en-US" sz="1800" smtClean="0"/>
              <a:t>		</a:t>
            </a:r>
            <a:r>
              <a:rPr lang="en-US" sz="1800" b="1" smtClean="0"/>
              <a:t>and</a:t>
            </a:r>
            <a:r>
              <a:rPr lang="en-US" sz="1800" smtClean="0"/>
              <a:t> </a:t>
            </a:r>
          </a:p>
          <a:p>
            <a:pPr marL="762000" lvl="1" indent="-304800">
              <a:lnSpc>
                <a:spcPct val="80000"/>
              </a:lnSpc>
              <a:buFontTx/>
              <a:buChar char="•"/>
            </a:pPr>
            <a:r>
              <a:rPr lang="en-US" sz="1600" smtClean="0"/>
              <a:t>has sufficient difficulty speaking, reading, writing or understanding the English language; </a:t>
            </a:r>
          </a:p>
          <a:p>
            <a:pPr marL="762000" lvl="1" indent="-304800">
              <a:lnSpc>
                <a:spcPct val="80000"/>
              </a:lnSpc>
              <a:buFontTx/>
              <a:buNone/>
            </a:pPr>
            <a:r>
              <a:rPr lang="en-US" sz="1600" smtClean="0"/>
              <a:t>		</a:t>
            </a:r>
            <a:r>
              <a:rPr lang="en-US" sz="1600" b="1" smtClean="0"/>
              <a:t>and</a:t>
            </a:r>
            <a:r>
              <a:rPr lang="en-US" sz="1600" smtClean="0"/>
              <a:t> </a:t>
            </a:r>
          </a:p>
          <a:p>
            <a:pPr marL="762000" lvl="1" indent="-304800">
              <a:lnSpc>
                <a:spcPct val="80000"/>
              </a:lnSpc>
              <a:buFontTx/>
              <a:buChar char="•"/>
            </a:pPr>
            <a:r>
              <a:rPr lang="en-US" sz="1600" smtClean="0"/>
              <a:t>has difficulties that may deny (the student) the opportunity to learn successfully in classrooms where the language of instruction is English or to participate fully in our society. </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588EF1F8-B805-46F6-B078-C0EA9A905B79}" type="slidenum">
              <a:rPr lang="en-US" sz="1200">
                <a:solidFill>
                  <a:schemeClr val="tx1">
                    <a:tint val="75000"/>
                  </a:schemeClr>
                </a:solidFill>
              </a:rPr>
              <a:pPr algn="r">
                <a:defRPr/>
              </a:pPr>
              <a:t>97</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623888" y="1038225"/>
            <a:ext cx="7772400" cy="1143000"/>
          </a:xfrm>
        </p:spPr>
        <p:txBody>
          <a:bodyPr/>
          <a:lstStyle/>
          <a:p>
            <a:r>
              <a:rPr lang="en-US" sz="4000" smtClean="0"/>
              <a:t>How are ELLs identified and placed?</a:t>
            </a:r>
          </a:p>
        </p:txBody>
      </p:sp>
      <p:sp>
        <p:nvSpPr>
          <p:cNvPr id="128003" name="Rectangle 3"/>
          <p:cNvSpPr>
            <a:spLocks noGrp="1" noChangeArrowheads="1"/>
          </p:cNvSpPr>
          <p:nvPr>
            <p:ph type="body" idx="4294967295"/>
          </p:nvPr>
        </p:nvSpPr>
        <p:spPr bwMode="auto">
          <a:xfrm>
            <a:off x="355600" y="2286000"/>
            <a:ext cx="8229600" cy="3962400"/>
          </a:xfrm>
          <a:prstGeom prst="rect">
            <a:avLst/>
          </a:prstGeom>
          <a:noFill/>
          <a:ln>
            <a:miter lim="800000"/>
            <a:headEnd/>
            <a:tailEnd/>
          </a:ln>
        </p:spPr>
        <p:txBody>
          <a:bodyPr/>
          <a:lstStyle/>
          <a:p>
            <a:r>
              <a:rPr lang="en-US" smtClean="0"/>
              <a:t>The Home Language Survey, completed on enrollment, helps to identify ELLs.</a:t>
            </a:r>
          </a:p>
          <a:p>
            <a:r>
              <a:rPr lang="en-US" smtClean="0"/>
              <a:t>Schools and districts may use other criteria as well.</a:t>
            </a:r>
          </a:p>
          <a:p>
            <a:r>
              <a:rPr lang="en-US" smtClean="0"/>
              <a:t>Schools administer an English proficiency placement test, the W-APT, to determine the English learning needs of the student.</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F271CB3A-CF20-42AC-9304-DE9614A46987}" type="slidenum">
              <a:rPr lang="en-US" sz="1200">
                <a:solidFill>
                  <a:schemeClr val="tx1">
                    <a:tint val="75000"/>
                  </a:schemeClr>
                </a:solidFill>
              </a:rPr>
              <a:pPr algn="r">
                <a:defRPr/>
              </a:pPr>
              <a:t>98</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623888" y="1038225"/>
            <a:ext cx="7772400" cy="1143000"/>
          </a:xfrm>
        </p:spPr>
        <p:txBody>
          <a:bodyPr/>
          <a:lstStyle/>
          <a:p>
            <a:r>
              <a:rPr lang="en-US" sz="4000" smtClean="0"/>
              <a:t>What statewide assessments must ELLs take?</a:t>
            </a:r>
          </a:p>
        </p:txBody>
      </p:sp>
      <p:sp>
        <p:nvSpPr>
          <p:cNvPr id="129027" name="Rectangle 3"/>
          <p:cNvSpPr>
            <a:spLocks noGrp="1" noChangeArrowheads="1"/>
          </p:cNvSpPr>
          <p:nvPr>
            <p:ph type="body" idx="4294967295"/>
          </p:nvPr>
        </p:nvSpPr>
        <p:spPr bwMode="auto">
          <a:xfrm>
            <a:off x="355600" y="2514600"/>
            <a:ext cx="8229600" cy="3733800"/>
          </a:xfrm>
          <a:prstGeom prst="rect">
            <a:avLst/>
          </a:prstGeom>
          <a:noFill/>
          <a:ln>
            <a:miter lim="800000"/>
            <a:headEnd/>
            <a:tailEnd/>
          </a:ln>
        </p:spPr>
        <p:txBody>
          <a:bodyPr/>
          <a:lstStyle/>
          <a:p>
            <a:pPr marL="609600" indent="-609600">
              <a:buFontTx/>
              <a:buAutoNum type="arabicPeriod"/>
            </a:pPr>
            <a:r>
              <a:rPr lang="en-US" smtClean="0"/>
              <a:t>State academic achievement tests </a:t>
            </a:r>
          </a:p>
          <a:p>
            <a:pPr marL="990600" lvl="1" indent="-533400">
              <a:buFontTx/>
              <a:buAutoNum type="alphaLcPeriod"/>
            </a:pPr>
            <a:r>
              <a:rPr lang="en-US" smtClean="0"/>
              <a:t>PSSA, </a:t>
            </a:r>
          </a:p>
          <a:p>
            <a:pPr marL="990600" lvl="1" indent="-533400">
              <a:buFontTx/>
              <a:buAutoNum type="alphaLcPeriod"/>
            </a:pPr>
            <a:r>
              <a:rPr lang="en-US" smtClean="0"/>
              <a:t>PSSA-M, or</a:t>
            </a:r>
          </a:p>
          <a:p>
            <a:pPr marL="990600" lvl="1" indent="-533400">
              <a:buFontTx/>
              <a:buAutoNum type="alphaLcPeriod"/>
            </a:pPr>
            <a:r>
              <a:rPr lang="en-US" smtClean="0"/>
              <a:t>PASA</a:t>
            </a:r>
          </a:p>
          <a:p>
            <a:pPr marL="609600" indent="-609600">
              <a:buFontTx/>
              <a:buAutoNum type="arabicPeriod"/>
            </a:pPr>
            <a:r>
              <a:rPr lang="en-US" smtClean="0"/>
              <a:t>State English language proficiency test</a:t>
            </a:r>
          </a:p>
          <a:p>
            <a:pPr marL="990600" lvl="1" indent="-533400">
              <a:buFontTx/>
              <a:buAutoNum type="alphaLcPeriod"/>
            </a:pPr>
            <a:r>
              <a:rPr lang="en-US" smtClean="0"/>
              <a:t>ACCESS for ELLs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a:defRPr/>
            </a:pPr>
            <a:fld id="{1A17A138-14A6-4DC8-B855-09D17637E981}" type="slidenum">
              <a:rPr lang="en-US" sz="1200">
                <a:solidFill>
                  <a:schemeClr val="tx1">
                    <a:tint val="75000"/>
                  </a:schemeClr>
                </a:solidFill>
              </a:rPr>
              <a:pPr algn="r">
                <a:defRPr/>
              </a:pPr>
              <a:t>99</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23149</TotalTime>
  <Words>11139</Words>
  <Application>Microsoft Office PowerPoint</Application>
  <PresentationFormat>On-screen Show (4:3)</PresentationFormat>
  <Paragraphs>1348</Paragraphs>
  <Slides>149</Slides>
  <Notes>149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61" baseType="lpstr">
      <vt:lpstr>Times New Roman</vt:lpstr>
      <vt:lpstr>Arial</vt:lpstr>
      <vt:lpstr>Felbridge</vt:lpstr>
      <vt:lpstr>Wingdings</vt:lpstr>
      <vt:lpstr>Calibri</vt:lpstr>
      <vt:lpstr>Kristen ITC</vt:lpstr>
      <vt:lpstr>Arial-BoldMT</vt:lpstr>
      <vt:lpstr>Palatino-Roman</vt:lpstr>
      <vt:lpstr>PalatinoLinotype-Italic</vt:lpstr>
      <vt:lpstr>Tahoma</vt:lpstr>
      <vt:lpstr>Default Design</vt:lpstr>
      <vt:lpstr>Corel PHOTO-PAINT 10.0 Image</vt:lpstr>
      <vt:lpstr>Slide 1</vt:lpstr>
      <vt:lpstr>Objectives</vt:lpstr>
      <vt:lpstr>Student Participation in Assessments</vt:lpstr>
      <vt:lpstr>§ 300.160 Participation in assessments</vt:lpstr>
      <vt:lpstr>2010 Assessment Calendar</vt:lpstr>
      <vt:lpstr>Participation for All</vt:lpstr>
      <vt:lpstr>Accommodations vs. Modifications</vt:lpstr>
      <vt:lpstr>Assessment  Accommodations</vt:lpstr>
      <vt:lpstr>Accommodation Categories</vt:lpstr>
      <vt:lpstr>Accommodations for the PSSA-M</vt:lpstr>
      <vt:lpstr>Accommodations for the PSSA-M</vt:lpstr>
      <vt:lpstr>Documenting Accommodations in the IEP or 504 Plan</vt:lpstr>
      <vt:lpstr>What Doesn’t Work?</vt:lpstr>
      <vt:lpstr>Of the Accommodations that Match the Student’s Needs, Consider …</vt:lpstr>
      <vt:lpstr>Involve Students</vt:lpstr>
      <vt:lpstr>Questions to Guide Evaluation at the School/District and Student Levels</vt:lpstr>
      <vt:lpstr>Questions to Guide Evaluation at the Student Level</vt:lpstr>
      <vt:lpstr>Assessment  Accommodations</vt:lpstr>
      <vt:lpstr>Exceptions to Participation in PSSA</vt:lpstr>
      <vt:lpstr>Slide 20</vt:lpstr>
      <vt:lpstr>Slide 21</vt:lpstr>
      <vt:lpstr>Audio CD for Test Items</vt:lpstr>
      <vt:lpstr>Accommodation Procedures</vt:lpstr>
      <vt:lpstr>Prior to Assessment</vt:lpstr>
      <vt:lpstr>During the Assessment: Ensure Standardization</vt:lpstr>
      <vt:lpstr>During the Assessment: Practice Ethical Testing </vt:lpstr>
      <vt:lpstr>During the Assessment: Ensure Test Security </vt:lpstr>
      <vt:lpstr>After the Assessment </vt:lpstr>
      <vt:lpstr>Slide 29</vt:lpstr>
      <vt:lpstr>Section Break</vt:lpstr>
      <vt:lpstr>Student Characteristics</vt:lpstr>
      <vt:lpstr>Review of Auditory Accommodations</vt:lpstr>
      <vt:lpstr>         Accommodations do NOT…</vt:lpstr>
      <vt:lpstr>Standard Allowable Accommodations </vt:lpstr>
      <vt:lpstr>Sign Language</vt:lpstr>
      <vt:lpstr>Sign Language</vt:lpstr>
      <vt:lpstr>Sign Language</vt:lpstr>
      <vt:lpstr>Sign Language</vt:lpstr>
      <vt:lpstr>Sign Language Message Delivery </vt:lpstr>
      <vt:lpstr>Slide 40</vt:lpstr>
      <vt:lpstr>Sign Language Message Delivery </vt:lpstr>
      <vt:lpstr>Assistive Listening Devices</vt:lpstr>
      <vt:lpstr>Extended Time</vt:lpstr>
      <vt:lpstr>  Extended Time</vt:lpstr>
      <vt:lpstr>Extended Time</vt:lpstr>
      <vt:lpstr>Assessment  Accommodations</vt:lpstr>
      <vt:lpstr>Section Break</vt:lpstr>
      <vt:lpstr>Review of Accommodations for Students with Visual Impairments (VI)</vt:lpstr>
      <vt:lpstr>Assessment  Accommodations</vt:lpstr>
      <vt:lpstr>Student Characteristics</vt:lpstr>
      <vt:lpstr>Key Concepts when Considering Accommodations for Students with VI</vt:lpstr>
      <vt:lpstr>Specialized Test Formats</vt:lpstr>
      <vt:lpstr>Tactile and Visual Presentation Accommodations (Page 25, 26)</vt:lpstr>
      <vt:lpstr>Slide 54</vt:lpstr>
      <vt:lpstr>Slide 55</vt:lpstr>
      <vt:lpstr>Slide 56</vt:lpstr>
      <vt:lpstr>Slide 57</vt:lpstr>
      <vt:lpstr>Slide 58</vt:lpstr>
      <vt:lpstr>Slide 59</vt:lpstr>
      <vt:lpstr>Visual Presentation Accommodations</vt:lpstr>
      <vt:lpstr>Electronic Readers (Screen Reader and/or Text Reader)</vt:lpstr>
      <vt:lpstr>Slide 62</vt:lpstr>
      <vt:lpstr>Multi-Sensory Presentation Accommodations</vt:lpstr>
      <vt:lpstr>Slide 64</vt:lpstr>
      <vt:lpstr>Response Accommodations </vt:lpstr>
      <vt:lpstr>Slide 66</vt:lpstr>
      <vt:lpstr>Slide 67</vt:lpstr>
      <vt:lpstr>Electronic Braille Writer, Note-Taking Devices, and Adapted PDAs </vt:lpstr>
      <vt:lpstr>Slide 69</vt:lpstr>
      <vt:lpstr>Materials or Devices Used to Solve or Organize Responses</vt:lpstr>
      <vt:lpstr>Slide 71</vt:lpstr>
      <vt:lpstr>Slide 72</vt:lpstr>
      <vt:lpstr>Slide 73</vt:lpstr>
      <vt:lpstr>Setting Accommodations  </vt:lpstr>
      <vt:lpstr>Slide 75</vt:lpstr>
      <vt:lpstr>Timing and Scheduling Accommodations</vt:lpstr>
      <vt:lpstr>Assessment  Accommodations</vt:lpstr>
      <vt:lpstr>Section Break</vt:lpstr>
      <vt:lpstr>Review of Multi-Sensory Accommodations</vt:lpstr>
      <vt:lpstr>Student Characteristics</vt:lpstr>
      <vt:lpstr>Human Reader  For students who are unable to decode text visually, the following sections of the PSSA</vt:lpstr>
      <vt:lpstr>Electronic Readers (Screen Reader and/or Text Reader)</vt:lpstr>
      <vt:lpstr>Scribe</vt:lpstr>
      <vt:lpstr>Scribe</vt:lpstr>
      <vt:lpstr>Response Accommodations  </vt:lpstr>
      <vt:lpstr>Response Accommodations </vt:lpstr>
      <vt:lpstr>Response Accommodations:  Speech to Text</vt:lpstr>
      <vt:lpstr>Slide 88</vt:lpstr>
      <vt:lpstr>Response Accommodations  </vt:lpstr>
      <vt:lpstr>Setting Accommodations  </vt:lpstr>
      <vt:lpstr>Assessment  Accommodations</vt:lpstr>
      <vt:lpstr>In Conclusion……</vt:lpstr>
      <vt:lpstr>Therefore……</vt:lpstr>
      <vt:lpstr>Section Break</vt:lpstr>
      <vt:lpstr>Accommodations for English Language Learners </vt:lpstr>
      <vt:lpstr>Accommodation Categories</vt:lpstr>
      <vt:lpstr>Who is an ELL?</vt:lpstr>
      <vt:lpstr>How are ELLs identified and placed?</vt:lpstr>
      <vt:lpstr>What statewide assessments must ELLs take?</vt:lpstr>
      <vt:lpstr>1. ELLs and state academic achievement tests </vt:lpstr>
      <vt:lpstr>PSSA and Student’s English Language Learner (ELL) status:</vt:lpstr>
      <vt:lpstr>2. ELLs and the state English language proficiency test</vt:lpstr>
      <vt:lpstr>ACCESS for ELLs and Student’s English Language Learner (ELL) status:</vt:lpstr>
      <vt:lpstr>Who determines which testing accommodations to use?</vt:lpstr>
      <vt:lpstr>Are all accommodations applicable?</vt:lpstr>
      <vt:lpstr>What accommodations are available for ELLs?</vt:lpstr>
      <vt:lpstr>1.  Word-to word (and word-phrase  and phrase-phrase)  translation dictionaries</vt:lpstr>
      <vt:lpstr>2. Qualified interpreters/sight translators</vt:lpstr>
      <vt:lpstr>2. Qualified interpreters/sight translators, cont’d</vt:lpstr>
      <vt:lpstr>Translations/interpretations</vt:lpstr>
      <vt:lpstr>Further information for sight translators</vt:lpstr>
      <vt:lpstr>3.  Spanish-English  side-by-side versions</vt:lpstr>
      <vt:lpstr>Spanish-English  side-by-side versions</vt:lpstr>
      <vt:lpstr>ELLs with IEPs and other accommodations</vt:lpstr>
      <vt:lpstr>If a student has already exited an ESL Program, are ELL-specific accommodations still available?</vt:lpstr>
      <vt:lpstr>ELL-specific accommodations for PASA</vt:lpstr>
      <vt:lpstr>ELL-specific accommodations for ACCESS for ELLs</vt:lpstr>
      <vt:lpstr>Accommodations on the ACCESS for ELLs with IEPs</vt:lpstr>
      <vt:lpstr>Alternate ACCESS for ELLs</vt:lpstr>
      <vt:lpstr>Questions on ELL accommodations?</vt:lpstr>
      <vt:lpstr>Assessment  Accommodations</vt:lpstr>
      <vt:lpstr>Accommodations for English Language Learners </vt:lpstr>
      <vt:lpstr>Accommodation Categories</vt:lpstr>
      <vt:lpstr>Who is an ELL?</vt:lpstr>
      <vt:lpstr>How are ELLs identified and placed?</vt:lpstr>
      <vt:lpstr>What statewide assessments must ELLs take?</vt:lpstr>
      <vt:lpstr>1. ELLs and state academic achievement tests </vt:lpstr>
      <vt:lpstr>2. ELLs and the state English language proficiency test</vt:lpstr>
      <vt:lpstr>Who determines which testing accommodations to use?</vt:lpstr>
      <vt:lpstr>Are all accommodations applicable?</vt:lpstr>
      <vt:lpstr>What accommodations are available for ELLs?</vt:lpstr>
      <vt:lpstr>1.  Word-to word (and word-phrase  and phrase-phrase)  translation dictionaries</vt:lpstr>
      <vt:lpstr>2. Qualified interpreters/sight translators</vt:lpstr>
      <vt:lpstr>2. Qualified interpreters/sight translators, cont’d</vt:lpstr>
      <vt:lpstr>Translations/interpretations</vt:lpstr>
      <vt:lpstr>Further information for sight translators</vt:lpstr>
      <vt:lpstr>Spanish-English  side-by-side versions</vt:lpstr>
      <vt:lpstr>Spanish-English  side-by-side versions</vt:lpstr>
      <vt:lpstr>If a student has already exited an ESL Program, are ELL-specific accommodations still available?</vt:lpstr>
      <vt:lpstr>ELL-specific accommodations for PASA</vt:lpstr>
      <vt:lpstr>ELL-specific accommodations for ACCESS for ELLs</vt:lpstr>
      <vt:lpstr>Accommodations on the ACCESS for ELLs with IEPs</vt:lpstr>
      <vt:lpstr>Alternate ACCESS for ELLs</vt:lpstr>
      <vt:lpstr>Assessment  Accommodations</vt:lpstr>
      <vt:lpstr>References</vt:lpstr>
      <vt:lpstr>References</vt:lpstr>
      <vt:lpstr>CONTACT INFORMATION </vt:lpstr>
      <vt:lpstr>Office of Elementary/Secondary Education Diane Castelbuono, Deputy Secretary</vt:lpstr>
      <vt:lpstr>Slide 149</vt:lpstr>
    </vt:vector>
  </TitlesOfParts>
  <Company>Commonwealth of 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2010 Accommodations</dc:subject>
  <dc:creator>dsimaska</dc:creator>
  <cp:lastModifiedBy>HP Authorized Customer</cp:lastModifiedBy>
  <cp:revision>3512</cp:revision>
  <dcterms:created xsi:type="dcterms:W3CDTF">2005-11-10T12:55:35Z</dcterms:created>
  <dcterms:modified xsi:type="dcterms:W3CDTF">2010-01-19T12:59:24Z</dcterms:modified>
</cp:coreProperties>
</file>